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71" r:id="rId5"/>
    <p:sldId id="328" r:id="rId6"/>
    <p:sldId id="330" r:id="rId7"/>
    <p:sldId id="308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278" r:id="rId27"/>
  </p:sldIdLst>
  <p:sldSz cx="12192000" cy="6858000"/>
  <p:notesSz cx="6858000" cy="9144000"/>
  <p:embeddedFontLst>
    <p:embeddedFont>
      <p:font typeface="D2Coding" panose="020B0609020101020101" pitchFamily="49" charset="-127"/>
      <p:regular r:id="rId29"/>
      <p:bold r:id="rId30"/>
    </p:embeddedFont>
    <p:embeddedFont>
      <p:font typeface="나눔스퀘어 네오 Regular" panose="00000500000000000000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73C7"/>
    <a:srgbClr val="B69ADE"/>
    <a:srgbClr val="A17DD5"/>
    <a:srgbClr val="B882D0"/>
    <a:srgbClr val="FFFFFF"/>
    <a:srgbClr val="FF4409"/>
    <a:srgbClr val="FFE292"/>
    <a:srgbClr val="FFE575"/>
    <a:srgbClr val="69258A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97384" autoAdjust="0"/>
  </p:normalViewPr>
  <p:slideViewPr>
    <p:cSldViewPr snapToGrid="0" showGuides="1">
      <p:cViewPr>
        <p:scale>
          <a:sx n="150" d="100"/>
          <a:sy n="150" d="100"/>
        </p:scale>
        <p:origin x="702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94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169B-9192-4D46-64D0-A0BD1166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5ECE44-1C8A-1510-BCB0-8BE0AC6EC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013900-F8D5-11CB-28CE-EC643CEE4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F2E02-ADE8-F690-B085-69DDBC564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95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FE9A1-0392-F521-E657-85E6FB53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0F014-65D1-FE1F-1484-0F5E6CD18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517F33-B8E1-D8DF-0DFD-7544384D5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FA7BC-94A0-162E-58B3-12B3C4F9B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40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3475-94C7-69F4-080C-41B3E6C5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E071C1-D5B6-E521-7FB7-07510E1DC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C48177-C84D-0F7F-2605-8C5C0E98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0295E-BE19-8CFE-FA66-956F3EDF6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625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E4394-E235-AE53-0FC7-6177EC2FC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8C2CEC-5A2A-8D92-BDF2-5996356C0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CE02FD-F423-4A40-B81D-170E58957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056B0-EC2A-665D-8E84-5CC46ADEF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85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18D6-8F2B-DEF9-419D-FAF05B41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C4EF8F-9045-D6DE-865D-47843D2FD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233AAB-B1A3-D647-C9A6-D089E85DE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0D968-5E70-F582-B235-1C645EFE2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88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519D-F6E4-F35D-ECB4-4454360B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A08A53-0636-F33F-F179-519AA7024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81522-D6E0-AC19-E354-6F3D0280D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C3BC1-5E3B-8B7C-C5E1-DC49E0487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9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D6A01-1A10-8F4D-8DB9-F73179141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0177D0-DD36-203E-1F7F-77481F610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607E26-C027-395A-83A7-DABE53B0E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DE7EF9-94B5-DD43-67FE-7E9879AA0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24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2132-5DEA-EA09-4A02-EB2A5DD6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5D0A83-A032-B470-4C73-06BD71B7E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796113-06BF-ECD5-58D6-2DD94CE17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FAF48-1121-1D6F-3E03-064901E93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48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DDF24-8056-9C6A-8464-320E4927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BF87B-D43D-BBB3-CFA4-B49A41544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3B963-691F-95A9-BEF3-386E3358D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D8FDAC-1258-36F8-9BA0-FD8224236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30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71BB7-9B08-2BDF-7E20-CF4AD9EA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B826E2-3D6E-16EA-D4A2-6CCEEC031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393812-F958-DB76-B832-AA593DCD8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FD2853-0C59-D9D8-A326-E84B755AD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09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007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BD057-FF5B-49EE-3612-C2E86C33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6AB21B-9CA2-5F8F-431B-183EBF379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012CF0-A38F-200F-BEC9-4619DC783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D739F-49F2-465A-7E01-26F685DF1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11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BE0B6-0B3D-9C65-223A-F90ACDF4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321B2F-37B2-6003-3960-A8B676A02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8D2CA4-B5D9-9205-9EC8-D660FF3AB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3587C-4177-DE7E-2DD9-FA5572DB6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65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5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B92C-6482-8521-6DE7-A9961BB3D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AC7988-91AD-FC18-FA60-CDA4FEC43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59F431-E914-71FE-C48A-040ABCF0E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D60E2-D8D5-0B1A-6379-CD5604F2B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00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54B4-06E9-8060-100F-5D0C60CF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30657A-66DC-8D4A-3197-3851A2A23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31F621-778C-9757-8F33-5FC8D2A0E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50D96-839E-95C8-CD90-FCDCF6E07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62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186EF-AC21-2895-30B7-2DA4DD25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C6A8FF-52CD-AB86-A044-C536C2F8A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B1E8C5-CECA-CEB6-ADA2-E7497732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AE5F8-97D6-1666-ACEE-6FBC652C7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74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A38D1-C2B7-7A0E-EE9A-EC6CCABF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398618-962E-466B-08EB-ED00CA1A2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0B3A41-2D66-4010-6FE4-9386587FD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05D3A-C2EC-942B-9874-83710FBFF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43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4C0C0-661E-50E3-DFA7-F2CA0A156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66AF8F-4487-9298-90C1-52BA75ABD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C4A896-6BBF-1A06-6EBC-6AFE72325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375F4F-BFB7-E3FA-6A1A-348C49F6F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86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7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5" y="3323912"/>
            <a:ext cx="4294887" cy="8361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RNN </a:t>
            </a:r>
            <a:r>
              <a:rPr lang="ko-KR" altLang="en-US" sz="2000" dirty="0">
                <a:latin typeface="+mn-ea"/>
              </a:rPr>
              <a:t>구조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+mj-ea"/>
              </a:rPr>
              <a:t>시계열 분석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24. 02. 08. </a:t>
            </a:r>
            <a:r>
              <a:rPr lang="ko-KR" altLang="en-US" sz="2000" dirty="0">
                <a:latin typeface="+mn-ea"/>
                <a:ea typeface="+mn-ea"/>
              </a:rPr>
              <a:t>목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1E800-18F2-3C3F-5F2B-AD80BB38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7B259-C41B-DCEA-9843-10244496453D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0DE2B-2E53-8866-B2B8-447CE6A6FC4E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CFCD8-86C2-E9BA-11FC-B3A9BEC95E7A}"/>
              </a:ext>
            </a:extLst>
          </p:cNvPr>
          <p:cNvSpPr txBox="1"/>
          <p:nvPr/>
        </p:nvSpPr>
        <p:spPr>
          <a:xfrm>
            <a:off x="492380" y="1441715"/>
            <a:ext cx="524855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hidden_size</a:t>
            </a:r>
            <a:r>
              <a:rPr lang="en-US" altLang="ko-KR" sz="1200" dirty="0">
                <a:latin typeface="+mn-ea"/>
              </a:rPr>
              <a:t> = 300 : </a:t>
            </a:r>
            <a:r>
              <a:rPr lang="ko-KR" altLang="en-US" sz="1200" dirty="0">
                <a:latin typeface="+mn-ea"/>
              </a:rPr>
              <a:t>은닉층의 유닛 개수를 지정함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이때 유닛의 의미는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DD2CDE3-5143-E4FF-825D-C09228E45342}"/>
              </a:ext>
            </a:extLst>
          </p:cNvPr>
          <p:cNvGrpSpPr/>
          <p:nvPr/>
        </p:nvGrpSpPr>
        <p:grpSpPr>
          <a:xfrm>
            <a:off x="863897" y="1943497"/>
            <a:ext cx="4877036" cy="4277425"/>
            <a:chOff x="1885088" y="1774968"/>
            <a:chExt cx="4877036" cy="4277425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F8B3E53C-8400-A677-DB28-9F6F5F4872EA}"/>
                </a:ext>
              </a:extLst>
            </p:cNvPr>
            <p:cNvGrpSpPr/>
            <p:nvPr/>
          </p:nvGrpSpPr>
          <p:grpSpPr>
            <a:xfrm>
              <a:off x="2089041" y="2034540"/>
              <a:ext cx="4631940" cy="3162300"/>
              <a:chOff x="1951881" y="1889760"/>
              <a:chExt cx="4631940" cy="3162300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8880200-717A-78F9-78E3-8E937C97A5C4}"/>
                  </a:ext>
                </a:extLst>
              </p:cNvPr>
              <p:cNvSpPr/>
              <p:nvPr/>
            </p:nvSpPr>
            <p:spPr>
              <a:xfrm>
                <a:off x="2705751" y="1889760"/>
                <a:ext cx="1005189" cy="31623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8D5A3E18-FA44-2E98-7207-CA784D0D7126}"/>
                  </a:ext>
                </a:extLst>
              </p:cNvPr>
              <p:cNvSpPr/>
              <p:nvPr/>
            </p:nvSpPr>
            <p:spPr>
              <a:xfrm>
                <a:off x="1951881" y="253791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2DE4FEE-35D2-0640-CC3C-C645641AEC78}"/>
                  </a:ext>
                </a:extLst>
              </p:cNvPr>
              <p:cNvSpPr/>
              <p:nvPr/>
            </p:nvSpPr>
            <p:spPr>
              <a:xfrm>
                <a:off x="1951881" y="323895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5D75287-2B87-B4DE-44A6-DDAB7BF0EFF3}"/>
                  </a:ext>
                </a:extLst>
              </p:cNvPr>
              <p:cNvSpPr/>
              <p:nvPr/>
            </p:nvSpPr>
            <p:spPr>
              <a:xfrm>
                <a:off x="1951881" y="393999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CA90776-E8EC-DDF2-73AB-FF07656CD8C4}"/>
                  </a:ext>
                </a:extLst>
              </p:cNvPr>
              <p:cNvSpPr/>
              <p:nvPr/>
            </p:nvSpPr>
            <p:spPr>
              <a:xfrm>
                <a:off x="2919621" y="1997798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C6AEA60-BC99-1A6E-1BC1-E40C87FE59E9}"/>
                  </a:ext>
                </a:extLst>
              </p:cNvPr>
              <p:cNvSpPr/>
              <p:nvPr/>
            </p:nvSpPr>
            <p:spPr>
              <a:xfrm>
                <a:off x="2919621" y="2610521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5FCCF27-C48F-ECEF-91D4-E35B0FF6D8F7}"/>
                  </a:ext>
                </a:extLst>
              </p:cNvPr>
              <p:cNvSpPr/>
              <p:nvPr/>
            </p:nvSpPr>
            <p:spPr>
              <a:xfrm>
                <a:off x="2919621" y="3227019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936330F-FAF3-7560-57AD-25C507EF5A18}"/>
                  </a:ext>
                </a:extLst>
              </p:cNvPr>
              <p:cNvSpPr/>
              <p:nvPr/>
            </p:nvSpPr>
            <p:spPr>
              <a:xfrm>
                <a:off x="2919621" y="3838636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59AEDF-1D14-BC19-C269-814675E179C8}"/>
                  </a:ext>
                </a:extLst>
              </p:cNvPr>
              <p:cNvSpPr/>
              <p:nvPr/>
            </p:nvSpPr>
            <p:spPr>
              <a:xfrm>
                <a:off x="2919621" y="4450253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4CDFD76-4E99-6F57-C6A7-2118A2DB896B}"/>
                  </a:ext>
                </a:extLst>
              </p:cNvPr>
              <p:cNvSpPr/>
              <p:nvPr/>
            </p:nvSpPr>
            <p:spPr>
              <a:xfrm>
                <a:off x="5098941" y="1997798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6C3EE21-6C3C-DD64-D315-A26795ED32F6}"/>
                  </a:ext>
                </a:extLst>
              </p:cNvPr>
              <p:cNvSpPr/>
              <p:nvPr/>
            </p:nvSpPr>
            <p:spPr>
              <a:xfrm>
                <a:off x="5098941" y="2610521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364EF53-1727-1482-7047-AFBF18014C92}"/>
                  </a:ext>
                </a:extLst>
              </p:cNvPr>
              <p:cNvSpPr/>
              <p:nvPr/>
            </p:nvSpPr>
            <p:spPr>
              <a:xfrm>
                <a:off x="5098941" y="3227019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CA3B5DA-4E59-033A-C3F4-AC1A61EA299C}"/>
                  </a:ext>
                </a:extLst>
              </p:cNvPr>
              <p:cNvSpPr/>
              <p:nvPr/>
            </p:nvSpPr>
            <p:spPr>
              <a:xfrm>
                <a:off x="5098941" y="3838636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55DC170-072C-C98E-3457-32B078C00F45}"/>
                  </a:ext>
                </a:extLst>
              </p:cNvPr>
              <p:cNvSpPr/>
              <p:nvPr/>
            </p:nvSpPr>
            <p:spPr>
              <a:xfrm>
                <a:off x="5098941" y="4450253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0F4A50C-E624-9B4C-58C0-C640EE48DAE4}"/>
                  </a:ext>
                </a:extLst>
              </p:cNvPr>
              <p:cNvSpPr/>
              <p:nvPr/>
            </p:nvSpPr>
            <p:spPr>
              <a:xfrm>
                <a:off x="6043821" y="253791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F9F91A0D-8570-8214-9231-36C6D207916F}"/>
                  </a:ext>
                </a:extLst>
              </p:cNvPr>
              <p:cNvSpPr/>
              <p:nvPr/>
            </p:nvSpPr>
            <p:spPr>
              <a:xfrm>
                <a:off x="6043821" y="323895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D1DEE4E-BE73-052C-5C26-0CA458CDC5EF}"/>
                  </a:ext>
                </a:extLst>
              </p:cNvPr>
              <p:cNvSpPr/>
              <p:nvPr/>
            </p:nvSpPr>
            <p:spPr>
              <a:xfrm>
                <a:off x="6043821" y="393999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E99A545-B340-F6A8-EA03-FF2AC9D58225}"/>
                  </a:ext>
                </a:extLst>
              </p:cNvPr>
              <p:cNvSpPr/>
              <p:nvPr/>
            </p:nvSpPr>
            <p:spPr>
              <a:xfrm>
                <a:off x="3990372" y="3227019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90CC527-0F52-F75D-37A7-B51224A20221}"/>
                  </a:ext>
                </a:extLst>
              </p:cNvPr>
              <p:cNvCxnSpPr>
                <a:stCxn id="4" idx="6"/>
                <a:endCxn id="11" idx="2"/>
              </p:cNvCxnSpPr>
              <p:nvPr/>
            </p:nvCxnSpPr>
            <p:spPr>
              <a:xfrm flipV="1">
                <a:off x="2491881" y="2267798"/>
                <a:ext cx="427740" cy="5401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B1C3654-7934-5B0A-1118-5420E4242497}"/>
                  </a:ext>
                </a:extLst>
              </p:cNvPr>
              <p:cNvCxnSpPr>
                <a:stCxn id="4" idx="6"/>
                <a:endCxn id="12" idx="2"/>
              </p:cNvCxnSpPr>
              <p:nvPr/>
            </p:nvCxnSpPr>
            <p:spPr>
              <a:xfrm>
                <a:off x="2491881" y="2807919"/>
                <a:ext cx="427740" cy="72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5709FCC-328D-1D71-3A17-D006E2AAB8B6}"/>
                  </a:ext>
                </a:extLst>
              </p:cNvPr>
              <p:cNvCxnSpPr>
                <a:stCxn id="4" idx="6"/>
                <a:endCxn id="14" idx="2"/>
              </p:cNvCxnSpPr>
              <p:nvPr/>
            </p:nvCxnSpPr>
            <p:spPr>
              <a:xfrm>
                <a:off x="2491881" y="2807919"/>
                <a:ext cx="427740" cy="6891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E705AD0-1126-08E9-6B36-4644C7438997}"/>
                  </a:ext>
                </a:extLst>
              </p:cNvPr>
              <p:cNvCxnSpPr>
                <a:stCxn id="4" idx="6"/>
                <a:endCxn id="16" idx="2"/>
              </p:cNvCxnSpPr>
              <p:nvPr/>
            </p:nvCxnSpPr>
            <p:spPr>
              <a:xfrm>
                <a:off x="2491881" y="2807919"/>
                <a:ext cx="427740" cy="13007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65E21EB-1995-DBA1-B859-907B916282CC}"/>
                  </a:ext>
                </a:extLst>
              </p:cNvPr>
              <p:cNvCxnSpPr>
                <a:stCxn id="4" idx="6"/>
                <a:endCxn id="19" idx="2"/>
              </p:cNvCxnSpPr>
              <p:nvPr/>
            </p:nvCxnSpPr>
            <p:spPr>
              <a:xfrm>
                <a:off x="2491881" y="2807919"/>
                <a:ext cx="427740" cy="1912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4376D3DF-6276-1DE8-9AB5-765B22B9D961}"/>
                  </a:ext>
                </a:extLst>
              </p:cNvPr>
              <p:cNvCxnSpPr>
                <a:stCxn id="5" idx="6"/>
                <a:endCxn id="11" idx="2"/>
              </p:cNvCxnSpPr>
              <p:nvPr/>
            </p:nvCxnSpPr>
            <p:spPr>
              <a:xfrm flipV="1">
                <a:off x="2491881" y="2267798"/>
                <a:ext cx="427740" cy="12411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27E8FBB-A104-A95D-B9B7-A1EBACD2B129}"/>
                  </a:ext>
                </a:extLst>
              </p:cNvPr>
              <p:cNvCxnSpPr>
                <a:stCxn id="5" idx="6"/>
                <a:endCxn id="12" idx="2"/>
              </p:cNvCxnSpPr>
              <p:nvPr/>
            </p:nvCxnSpPr>
            <p:spPr>
              <a:xfrm flipV="1">
                <a:off x="2491881" y="2880521"/>
                <a:ext cx="427740" cy="6284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DE94FBB-3E2D-FF73-43F6-44C7F523841B}"/>
                  </a:ext>
                </a:extLst>
              </p:cNvPr>
              <p:cNvCxnSpPr>
                <a:stCxn id="5" idx="6"/>
                <a:endCxn id="14" idx="2"/>
              </p:cNvCxnSpPr>
              <p:nvPr/>
            </p:nvCxnSpPr>
            <p:spPr>
              <a:xfrm flipV="1">
                <a:off x="2491881" y="3497019"/>
                <a:ext cx="427740" cy="119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2F94C50-6025-B15B-CDA6-9B9A91387DCA}"/>
                  </a:ext>
                </a:extLst>
              </p:cNvPr>
              <p:cNvCxnSpPr>
                <a:stCxn id="5" idx="6"/>
                <a:endCxn id="16" idx="2"/>
              </p:cNvCxnSpPr>
              <p:nvPr/>
            </p:nvCxnSpPr>
            <p:spPr>
              <a:xfrm>
                <a:off x="2491881" y="3508959"/>
                <a:ext cx="427740" cy="59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B515523-025E-F906-EE5E-1D405A033760}"/>
                  </a:ext>
                </a:extLst>
              </p:cNvPr>
              <p:cNvCxnSpPr>
                <a:stCxn id="5" idx="6"/>
                <a:endCxn id="19" idx="2"/>
              </p:cNvCxnSpPr>
              <p:nvPr/>
            </p:nvCxnSpPr>
            <p:spPr>
              <a:xfrm>
                <a:off x="2491881" y="3508959"/>
                <a:ext cx="427740" cy="1211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3855845-972D-41BF-CCF7-D552C6E655C1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>
              <a:xfrm flipV="1">
                <a:off x="2491881" y="2267798"/>
                <a:ext cx="427740" cy="19422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C1AA565-4C38-1C20-BA2B-AABC5B23449E}"/>
                  </a:ext>
                </a:extLst>
              </p:cNvPr>
              <p:cNvCxnSpPr>
                <a:stCxn id="10" idx="6"/>
                <a:endCxn id="12" idx="2"/>
              </p:cNvCxnSpPr>
              <p:nvPr/>
            </p:nvCxnSpPr>
            <p:spPr>
              <a:xfrm flipV="1">
                <a:off x="2491881" y="2880521"/>
                <a:ext cx="427740" cy="13294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9A74901-A546-0468-732B-D803238067E5}"/>
                  </a:ext>
                </a:extLst>
              </p:cNvPr>
              <p:cNvCxnSpPr>
                <a:stCxn id="10" idx="6"/>
                <a:endCxn id="14" idx="2"/>
              </p:cNvCxnSpPr>
              <p:nvPr/>
            </p:nvCxnSpPr>
            <p:spPr>
              <a:xfrm flipV="1">
                <a:off x="2491881" y="3497019"/>
                <a:ext cx="427740" cy="712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CADE248-4242-84E5-8AC2-788FC9180E53}"/>
                  </a:ext>
                </a:extLst>
              </p:cNvPr>
              <p:cNvCxnSpPr>
                <a:stCxn id="10" idx="6"/>
                <a:endCxn id="16" idx="2"/>
              </p:cNvCxnSpPr>
              <p:nvPr/>
            </p:nvCxnSpPr>
            <p:spPr>
              <a:xfrm flipV="1">
                <a:off x="2491881" y="4108636"/>
                <a:ext cx="427740" cy="1013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896F35B-29F5-6015-2C31-7A698802F907}"/>
                  </a:ext>
                </a:extLst>
              </p:cNvPr>
              <p:cNvCxnSpPr>
                <a:stCxn id="10" idx="6"/>
                <a:endCxn id="19" idx="2"/>
              </p:cNvCxnSpPr>
              <p:nvPr/>
            </p:nvCxnSpPr>
            <p:spPr>
              <a:xfrm>
                <a:off x="2491881" y="4209999"/>
                <a:ext cx="427740" cy="5102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3B2FA81-5213-7C5C-5E25-532339D2F772}"/>
                  </a:ext>
                </a:extLst>
              </p:cNvPr>
              <p:cNvCxnSpPr>
                <a:stCxn id="11" idx="6"/>
                <a:endCxn id="29" idx="2"/>
              </p:cNvCxnSpPr>
              <p:nvPr/>
            </p:nvCxnSpPr>
            <p:spPr>
              <a:xfrm>
                <a:off x="3459621" y="2267798"/>
                <a:ext cx="530751" cy="12292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26B98B1-B82C-3C86-F3F5-9C4A76739025}"/>
                  </a:ext>
                </a:extLst>
              </p:cNvPr>
              <p:cNvCxnSpPr>
                <a:stCxn id="12" idx="6"/>
                <a:endCxn id="29" idx="2"/>
              </p:cNvCxnSpPr>
              <p:nvPr/>
            </p:nvCxnSpPr>
            <p:spPr>
              <a:xfrm>
                <a:off x="3459621" y="2880521"/>
                <a:ext cx="530751" cy="616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4F47072-76B3-7066-335D-2048D4D7D4A2}"/>
                  </a:ext>
                </a:extLst>
              </p:cNvPr>
              <p:cNvCxnSpPr>
                <a:stCxn id="14" idx="6"/>
                <a:endCxn id="29" idx="2"/>
              </p:cNvCxnSpPr>
              <p:nvPr/>
            </p:nvCxnSpPr>
            <p:spPr>
              <a:xfrm>
                <a:off x="3459621" y="3497019"/>
                <a:ext cx="5307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2AE3F38-61B2-2933-1881-06A737C2596E}"/>
                  </a:ext>
                </a:extLst>
              </p:cNvPr>
              <p:cNvCxnSpPr>
                <a:stCxn id="16" idx="6"/>
                <a:endCxn id="29" idx="2"/>
              </p:cNvCxnSpPr>
              <p:nvPr/>
            </p:nvCxnSpPr>
            <p:spPr>
              <a:xfrm flipV="1">
                <a:off x="3459621" y="3497019"/>
                <a:ext cx="530751" cy="611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9F9C9E0-604B-C64D-5E87-9399729E9FC2}"/>
                  </a:ext>
                </a:extLst>
              </p:cNvPr>
              <p:cNvCxnSpPr>
                <a:stCxn id="19" idx="6"/>
                <a:endCxn id="29" idx="2"/>
              </p:cNvCxnSpPr>
              <p:nvPr/>
            </p:nvCxnSpPr>
            <p:spPr>
              <a:xfrm flipV="1">
                <a:off x="3459621" y="3497019"/>
                <a:ext cx="530751" cy="12232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4236744-9970-E63D-ED55-EB9CF39E4258}"/>
                  </a:ext>
                </a:extLst>
              </p:cNvPr>
              <p:cNvCxnSpPr>
                <a:stCxn id="29" idx="6"/>
                <a:endCxn id="20" idx="2"/>
              </p:cNvCxnSpPr>
              <p:nvPr/>
            </p:nvCxnSpPr>
            <p:spPr>
              <a:xfrm flipV="1">
                <a:off x="4530372" y="2267798"/>
                <a:ext cx="568569" cy="12292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3D1A237C-1A6B-16F7-023C-4914C5FF8C43}"/>
                  </a:ext>
                </a:extLst>
              </p:cNvPr>
              <p:cNvCxnSpPr>
                <a:stCxn id="29" idx="6"/>
                <a:endCxn id="21" idx="2"/>
              </p:cNvCxnSpPr>
              <p:nvPr/>
            </p:nvCxnSpPr>
            <p:spPr>
              <a:xfrm flipV="1">
                <a:off x="4530372" y="2880521"/>
                <a:ext cx="568569" cy="616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097B4F0-7D3D-E8CB-55E3-9D1746EB0620}"/>
                  </a:ext>
                </a:extLst>
              </p:cNvPr>
              <p:cNvCxnSpPr>
                <a:stCxn id="29" idx="6"/>
                <a:endCxn id="22" idx="2"/>
              </p:cNvCxnSpPr>
              <p:nvPr/>
            </p:nvCxnSpPr>
            <p:spPr>
              <a:xfrm>
                <a:off x="4530372" y="3497019"/>
                <a:ext cx="5685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9CD47E66-F53D-EEE7-1553-6E75E6134C82}"/>
                  </a:ext>
                </a:extLst>
              </p:cNvPr>
              <p:cNvCxnSpPr>
                <a:stCxn id="29" idx="6"/>
                <a:endCxn id="24" idx="2"/>
              </p:cNvCxnSpPr>
              <p:nvPr/>
            </p:nvCxnSpPr>
            <p:spPr>
              <a:xfrm>
                <a:off x="4530372" y="3497019"/>
                <a:ext cx="568569" cy="611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999B551D-66FD-562C-C0DA-5E576A10E69B}"/>
                  </a:ext>
                </a:extLst>
              </p:cNvPr>
              <p:cNvCxnSpPr>
                <a:stCxn id="29" idx="6"/>
                <a:endCxn id="25" idx="2"/>
              </p:cNvCxnSpPr>
              <p:nvPr/>
            </p:nvCxnSpPr>
            <p:spPr>
              <a:xfrm>
                <a:off x="4530372" y="3497019"/>
                <a:ext cx="568569" cy="12232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E61A6B4-95BF-F744-53ED-A795FBB5FF13}"/>
                  </a:ext>
                </a:extLst>
              </p:cNvPr>
              <p:cNvCxnSpPr>
                <a:stCxn id="20" idx="6"/>
                <a:endCxn id="26" idx="2"/>
              </p:cNvCxnSpPr>
              <p:nvPr/>
            </p:nvCxnSpPr>
            <p:spPr>
              <a:xfrm>
                <a:off x="5638941" y="2267798"/>
                <a:ext cx="404880" cy="5401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10BE25E8-B64E-AF45-7406-629CD1EB463B}"/>
                  </a:ext>
                </a:extLst>
              </p:cNvPr>
              <p:cNvCxnSpPr>
                <a:stCxn id="20" idx="6"/>
                <a:endCxn id="27" idx="2"/>
              </p:cNvCxnSpPr>
              <p:nvPr/>
            </p:nvCxnSpPr>
            <p:spPr>
              <a:xfrm>
                <a:off x="5638941" y="2267798"/>
                <a:ext cx="404880" cy="12411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7E78B19-CD04-4099-2EC8-235F30213553}"/>
                  </a:ext>
                </a:extLst>
              </p:cNvPr>
              <p:cNvCxnSpPr>
                <a:stCxn id="20" idx="6"/>
                <a:endCxn id="28" idx="2"/>
              </p:cNvCxnSpPr>
              <p:nvPr/>
            </p:nvCxnSpPr>
            <p:spPr>
              <a:xfrm>
                <a:off x="5638941" y="2267798"/>
                <a:ext cx="404880" cy="19422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25CF22B-15C5-77AD-27F4-BF61A27DCE83}"/>
                  </a:ext>
                </a:extLst>
              </p:cNvPr>
              <p:cNvCxnSpPr>
                <a:stCxn id="21" idx="6"/>
                <a:endCxn id="26" idx="2"/>
              </p:cNvCxnSpPr>
              <p:nvPr/>
            </p:nvCxnSpPr>
            <p:spPr>
              <a:xfrm flipV="1">
                <a:off x="5638941" y="2807919"/>
                <a:ext cx="404880" cy="72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1DB6775-02D6-8972-3A98-A710EFCC6D50}"/>
                  </a:ext>
                </a:extLst>
              </p:cNvPr>
              <p:cNvCxnSpPr>
                <a:stCxn id="21" idx="6"/>
                <a:endCxn id="27" idx="2"/>
              </p:cNvCxnSpPr>
              <p:nvPr/>
            </p:nvCxnSpPr>
            <p:spPr>
              <a:xfrm>
                <a:off x="5638941" y="2880521"/>
                <a:ext cx="404880" cy="6284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A2C57FC3-9084-DBFE-3030-B74F352DF186}"/>
                  </a:ext>
                </a:extLst>
              </p:cNvPr>
              <p:cNvCxnSpPr>
                <a:stCxn id="21" idx="6"/>
                <a:endCxn id="28" idx="2"/>
              </p:cNvCxnSpPr>
              <p:nvPr/>
            </p:nvCxnSpPr>
            <p:spPr>
              <a:xfrm>
                <a:off x="5638941" y="2880521"/>
                <a:ext cx="404880" cy="13294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F945B66E-F595-09EA-3EF3-AC20C7125F09}"/>
                  </a:ext>
                </a:extLst>
              </p:cNvPr>
              <p:cNvCxnSpPr>
                <a:stCxn id="22" idx="6"/>
                <a:endCxn id="26" idx="2"/>
              </p:cNvCxnSpPr>
              <p:nvPr/>
            </p:nvCxnSpPr>
            <p:spPr>
              <a:xfrm flipV="1">
                <a:off x="5638941" y="2807919"/>
                <a:ext cx="404880" cy="6891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8C8023CF-47E1-62DF-58C3-9DDEF7FE2046}"/>
                  </a:ext>
                </a:extLst>
              </p:cNvPr>
              <p:cNvCxnSpPr>
                <a:stCxn id="22" idx="6"/>
                <a:endCxn id="27" idx="2"/>
              </p:cNvCxnSpPr>
              <p:nvPr/>
            </p:nvCxnSpPr>
            <p:spPr>
              <a:xfrm>
                <a:off x="5638941" y="3497019"/>
                <a:ext cx="404880" cy="119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E400CA0C-BEEB-D7BB-9DDF-21D66B5A5DB2}"/>
                  </a:ext>
                </a:extLst>
              </p:cNvPr>
              <p:cNvCxnSpPr>
                <a:stCxn id="22" idx="6"/>
                <a:endCxn id="28" idx="2"/>
              </p:cNvCxnSpPr>
              <p:nvPr/>
            </p:nvCxnSpPr>
            <p:spPr>
              <a:xfrm>
                <a:off x="5638941" y="3497019"/>
                <a:ext cx="404880" cy="712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811076D8-0DFC-2826-B194-28AD7AFACEED}"/>
                  </a:ext>
                </a:extLst>
              </p:cNvPr>
              <p:cNvCxnSpPr>
                <a:stCxn id="24" idx="6"/>
                <a:endCxn id="26" idx="2"/>
              </p:cNvCxnSpPr>
              <p:nvPr/>
            </p:nvCxnSpPr>
            <p:spPr>
              <a:xfrm flipV="1">
                <a:off x="5638941" y="2807919"/>
                <a:ext cx="404880" cy="13007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F27D4BA-55C2-9001-668C-8D6603989A9B}"/>
                  </a:ext>
                </a:extLst>
              </p:cNvPr>
              <p:cNvCxnSpPr>
                <a:stCxn id="24" idx="6"/>
                <a:endCxn id="27" idx="2"/>
              </p:cNvCxnSpPr>
              <p:nvPr/>
            </p:nvCxnSpPr>
            <p:spPr>
              <a:xfrm flipV="1">
                <a:off x="5638941" y="3508959"/>
                <a:ext cx="404880" cy="59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BB9DC09D-7B17-914B-E696-65C513D9762C}"/>
                  </a:ext>
                </a:extLst>
              </p:cNvPr>
              <p:cNvCxnSpPr>
                <a:stCxn id="24" idx="6"/>
                <a:endCxn id="28" idx="2"/>
              </p:cNvCxnSpPr>
              <p:nvPr/>
            </p:nvCxnSpPr>
            <p:spPr>
              <a:xfrm>
                <a:off x="5638941" y="4108636"/>
                <a:ext cx="404880" cy="1013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67266577-A25D-B645-A224-7C42A3B1DB71}"/>
                  </a:ext>
                </a:extLst>
              </p:cNvPr>
              <p:cNvCxnSpPr>
                <a:stCxn id="25" idx="6"/>
                <a:endCxn id="26" idx="2"/>
              </p:cNvCxnSpPr>
              <p:nvPr/>
            </p:nvCxnSpPr>
            <p:spPr>
              <a:xfrm flipV="1">
                <a:off x="5638941" y="2807919"/>
                <a:ext cx="404880" cy="1912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400213A0-749E-38C8-66C5-0B604AF1F729}"/>
                  </a:ext>
                </a:extLst>
              </p:cNvPr>
              <p:cNvCxnSpPr>
                <a:stCxn id="25" idx="6"/>
                <a:endCxn id="27" idx="2"/>
              </p:cNvCxnSpPr>
              <p:nvPr/>
            </p:nvCxnSpPr>
            <p:spPr>
              <a:xfrm flipV="1">
                <a:off x="5638941" y="3508959"/>
                <a:ext cx="404880" cy="1211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83AF8C4C-8143-BBFD-37DF-8CC7E9BB948B}"/>
                  </a:ext>
                </a:extLst>
              </p:cNvPr>
              <p:cNvCxnSpPr>
                <a:stCxn id="25" idx="6"/>
                <a:endCxn id="28" idx="2"/>
              </p:cNvCxnSpPr>
              <p:nvPr/>
            </p:nvCxnSpPr>
            <p:spPr>
              <a:xfrm flipV="1">
                <a:off x="5638941" y="4209999"/>
                <a:ext cx="404880" cy="5102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1C03D7D-7A0F-BAE3-A527-D90721BE78A5}"/>
                </a:ext>
              </a:extLst>
            </p:cNvPr>
            <p:cNvSpPr txBox="1"/>
            <p:nvPr/>
          </p:nvSpPr>
          <p:spPr>
            <a:xfrm>
              <a:off x="2047898" y="2380892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입력층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E3CF222-2E30-B8A1-3059-B92560CBAB35}"/>
                </a:ext>
              </a:extLst>
            </p:cNvPr>
            <p:cNvSpPr txBox="1"/>
            <p:nvPr/>
          </p:nvSpPr>
          <p:spPr>
            <a:xfrm>
              <a:off x="3034362" y="1774968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은닉층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5CB7102-9996-1D4F-C0FD-19D9042F6466}"/>
                </a:ext>
              </a:extLst>
            </p:cNvPr>
            <p:cNvSpPr txBox="1"/>
            <p:nvPr/>
          </p:nvSpPr>
          <p:spPr>
            <a:xfrm>
              <a:off x="4105526" y="3093942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은닉층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54FDC97-FFFF-FCF8-89D5-4DEE05514E5E}"/>
                </a:ext>
              </a:extLst>
            </p:cNvPr>
            <p:cNvSpPr txBox="1"/>
            <p:nvPr/>
          </p:nvSpPr>
          <p:spPr>
            <a:xfrm>
              <a:off x="5194958" y="1774968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은닉층</a:t>
              </a:r>
              <a:endParaRPr lang="ko-KR" altLang="en-US" sz="12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CF6936-0BF9-9CAC-B2E8-6C1FBF6364E4}"/>
                </a:ext>
              </a:extLst>
            </p:cNvPr>
            <p:cNvSpPr txBox="1"/>
            <p:nvPr/>
          </p:nvSpPr>
          <p:spPr>
            <a:xfrm>
              <a:off x="6139838" y="2383159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출력층</a:t>
              </a:r>
              <a:endParaRPr lang="ko-KR" altLang="en-US" sz="1200" dirty="0"/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93C344A7-CA38-6CCA-9255-57894B171153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H="1" flipV="1">
              <a:off x="4397532" y="3911799"/>
              <a:ext cx="19137" cy="184923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7C0C1012-5CBA-28A4-0D62-2D5A72561E9B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4416669" y="5055952"/>
              <a:ext cx="898513" cy="70508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4C682E62-22C0-08CC-5906-FF4EB43CB14B}"/>
                </a:ext>
              </a:extLst>
            </p:cNvPr>
            <p:cNvCxnSpPr>
              <a:cxnSpLocks/>
              <a:endCxn id="19" idx="5"/>
            </p:cNvCxnSpPr>
            <p:nvPr/>
          </p:nvCxnSpPr>
          <p:spPr>
            <a:xfrm flipH="1" flipV="1">
              <a:off x="3517700" y="5055952"/>
              <a:ext cx="898969" cy="70508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9B78BC80-BC87-940A-B5F0-8500F9907894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4416669" y="4624779"/>
              <a:ext cx="2034312" cy="113625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54FB5CB6-EFB9-36BC-8EF4-E1C306C990DF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H="1" flipV="1">
              <a:off x="2359041" y="4624779"/>
              <a:ext cx="2057628" cy="113625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633BE07-9A0E-A53B-3F08-A9D723A3EBB2}"/>
                </a:ext>
              </a:extLst>
            </p:cNvPr>
            <p:cNvSpPr txBox="1"/>
            <p:nvPr/>
          </p:nvSpPr>
          <p:spPr>
            <a:xfrm>
              <a:off x="3223874" y="5790783"/>
              <a:ext cx="23855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각각의 뉴런</a:t>
              </a:r>
              <a:r>
                <a:rPr lang="en-US" altLang="ko-KR" sz="1100" dirty="0"/>
                <a:t>(neuron) = </a:t>
              </a:r>
              <a:r>
                <a:rPr lang="ko-KR" altLang="en-US" sz="1100" dirty="0"/>
                <a:t>유닛</a:t>
              </a:r>
              <a:r>
                <a:rPr lang="en-US" altLang="ko-KR" sz="1100" dirty="0"/>
                <a:t>(unit)</a:t>
              </a:r>
              <a:endParaRPr lang="ko-KR" alt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8B9355D-7401-3041-D4EA-5D5FFBC82DCE}"/>
                </a:ext>
              </a:extLst>
            </p:cNvPr>
            <p:cNvSpPr txBox="1"/>
            <p:nvPr/>
          </p:nvSpPr>
          <p:spPr>
            <a:xfrm>
              <a:off x="1885088" y="4919589"/>
              <a:ext cx="6783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err="1"/>
                <a:t>은닉층</a:t>
              </a:r>
              <a:endParaRPr lang="en-US" altLang="ko-KR" sz="1050" dirty="0"/>
            </a:p>
            <a:p>
              <a:pPr algn="ctr"/>
              <a:r>
                <a:rPr lang="en-US" altLang="ko-KR" sz="1050" dirty="0"/>
                <a:t>(layer)</a:t>
              </a:r>
              <a:endParaRPr lang="ko-KR" altLang="en-US" dirty="0"/>
            </a:p>
          </p:txBody>
        </p: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5C661BD3-083E-ACD8-C2CF-59582D0B1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349" y="5074033"/>
              <a:ext cx="47088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1E7B8762-167B-7750-5EA6-340C85A54737}"/>
              </a:ext>
            </a:extLst>
          </p:cNvPr>
          <p:cNvSpPr txBox="1"/>
          <p:nvPr/>
        </p:nvSpPr>
        <p:spPr>
          <a:xfrm>
            <a:off x="6019079" y="1962561"/>
            <a:ext cx="5931432" cy="172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일반적으로 계층</a:t>
            </a:r>
            <a:r>
              <a:rPr lang="en-US" altLang="ko-KR" sz="1200" dirty="0">
                <a:latin typeface="+mn-ea"/>
              </a:rPr>
              <a:t>(layer)</a:t>
            </a:r>
            <a:r>
              <a:rPr lang="ko-KR" altLang="en-US" sz="1200" dirty="0">
                <a:latin typeface="+mn-ea"/>
              </a:rPr>
              <a:t>의 유닛 개수를 늘리는 것 보다 계층 자체에 대한 개수를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늘리는 것이 성능을 위해서는 더 좋음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층수는 인공 신경망이 비선형 문제를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좀더 잘 학습할 수 있도록 하는 반면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층 안에 포함된 뉴런은 가중치와 바이어스를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계산하는 용도로 사용되기 때문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하지만 최적의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개수와 유닛 개수를 찾는 것은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매우 어려운 일임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그래서 많은 사람이 실제 필요한 개수보다 더 많은 층과 유닛을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구성한 후 과적합이 발생하지 않도록 이들 개수를 조정해 나가는 방식을 많이 사용함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061C89-E017-04A3-7341-111F1DC2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2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6878-226D-C95D-948A-E2A06A876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4A0759-2149-4254-70AB-11CD4D8961FF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E3D92-605E-2C61-3C26-0A273908AC6E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78329-ECC2-F6AC-8415-BB36667BDD59}"/>
              </a:ext>
            </a:extLst>
          </p:cNvPr>
          <p:cNvSpPr txBox="1"/>
          <p:nvPr/>
        </p:nvSpPr>
        <p:spPr>
          <a:xfrm>
            <a:off x="4488526" y="1553789"/>
            <a:ext cx="7816563" cy="4892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RNN </a:t>
            </a:r>
            <a:r>
              <a:rPr lang="ko-KR" altLang="en-US" sz="1100" dirty="0">
                <a:latin typeface="+mn-ea"/>
              </a:rPr>
              <a:t>셀 구현을 위한 구문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+mn-ea"/>
              </a:rPr>
              <a:t>self.rnn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nn.RNNCell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input_dim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hidden_size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</a:t>
            </a:r>
            <a:r>
              <a:rPr lang="en-US" altLang="ko-KR" sz="1100" dirty="0" err="1">
                <a:latin typeface="+mn-ea"/>
              </a:rPr>
              <a:t>input_dim</a:t>
            </a:r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훈련 데이터셋의 특성 개수로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배치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입력 데이터 칼럼 개수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특성 개수</a:t>
            </a:r>
            <a:r>
              <a:rPr lang="en-US" altLang="ko-KR" sz="1100" dirty="0">
                <a:latin typeface="+mn-ea"/>
              </a:rPr>
              <a:t>(batch, </a:t>
            </a:r>
            <a:r>
              <a:rPr lang="en-US" altLang="ko-KR" sz="1100" dirty="0" err="1">
                <a:latin typeface="+mn-ea"/>
              </a:rPr>
              <a:t>input_size</a:t>
            </a:r>
            <a:r>
              <a:rPr lang="en-US" altLang="ko-KR" sz="1100" dirty="0">
                <a:latin typeface="+mn-ea"/>
              </a:rPr>
              <a:t>))</a:t>
            </a:r>
            <a:r>
              <a:rPr lang="ko-KR" altLang="en-US" sz="1100" dirty="0">
                <a:latin typeface="+mn-ea"/>
              </a:rPr>
              <a:t>형태를 가짐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</a:t>
            </a:r>
            <a:r>
              <a:rPr lang="en-US" altLang="ko-KR" sz="1100" dirty="0" err="1">
                <a:latin typeface="+mn-ea"/>
              </a:rPr>
              <a:t>hidden_size</a:t>
            </a:r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은닉층의 뉴런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유닛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개수로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배치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은닉층의 뉴런 개수</a:t>
            </a:r>
            <a:r>
              <a:rPr lang="en-US" altLang="ko-KR" sz="1100" dirty="0">
                <a:latin typeface="+mn-ea"/>
              </a:rPr>
              <a:t>(batch, </a:t>
            </a:r>
            <a:r>
              <a:rPr lang="en-US" altLang="ko-KR" sz="1100" dirty="0" err="1">
                <a:latin typeface="+mn-ea"/>
              </a:rPr>
              <a:t>hidden_size</a:t>
            </a:r>
            <a:r>
              <a:rPr lang="en-US" altLang="ko-KR" sz="1100" dirty="0">
                <a:latin typeface="+mn-ea"/>
              </a:rPr>
              <a:t>))</a:t>
            </a:r>
            <a:r>
              <a:rPr lang="ko-KR" altLang="en-US" sz="1100" dirty="0">
                <a:latin typeface="+mn-ea"/>
              </a:rPr>
              <a:t>형태를 가짐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재귀적으로 발생하는 상태 값을 처리하기 위한 구문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+mn-ea"/>
              </a:rPr>
              <a:t>ht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self.rnn</a:t>
            </a:r>
            <a:r>
              <a:rPr lang="en-US" altLang="ko-KR" sz="1100" dirty="0">
                <a:latin typeface="+mn-ea"/>
              </a:rPr>
              <a:t>(word, </a:t>
            </a:r>
            <a:r>
              <a:rPr lang="en-US" altLang="ko-KR" sz="1100" dirty="0" err="1">
                <a:latin typeface="+mn-ea"/>
              </a:rPr>
              <a:t>ht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word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현재의 입력 벡터로 다음 그림의 </a:t>
            </a:r>
            <a:r>
              <a:rPr lang="en-US" altLang="ko-KR" sz="1100" dirty="0" err="1">
                <a:latin typeface="+mn-ea"/>
              </a:rPr>
              <a:t>x</a:t>
            </a:r>
            <a:r>
              <a:rPr lang="en-US" altLang="ko-KR" sz="1100" baseline="-25000" dirty="0" err="1">
                <a:latin typeface="+mn-ea"/>
              </a:rPr>
              <a:t>t</a:t>
            </a:r>
            <a:r>
              <a:rPr lang="ko-KR" altLang="en-US" sz="1100" dirty="0">
                <a:latin typeface="+mn-ea"/>
              </a:rPr>
              <a:t>를 의미하며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배치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입력 데이터 칼럼 개수</a:t>
            </a:r>
            <a:r>
              <a:rPr lang="en-US" altLang="ko-KR" sz="1100" dirty="0">
                <a:latin typeface="+mn-ea"/>
              </a:rPr>
              <a:t>(batch, </a:t>
            </a:r>
            <a:r>
              <a:rPr lang="en-US" altLang="ko-KR" sz="1100" dirty="0" err="1">
                <a:latin typeface="+mn-ea"/>
              </a:rPr>
              <a:t>input_size</a:t>
            </a:r>
            <a:r>
              <a:rPr lang="en-US" altLang="ko-KR" sz="1100" dirty="0">
                <a:latin typeface="+mn-ea"/>
              </a:rPr>
              <a:t>))</a:t>
            </a:r>
            <a:r>
              <a:rPr lang="ko-KR" altLang="en-US" sz="1100" dirty="0">
                <a:latin typeface="+mn-ea"/>
              </a:rPr>
              <a:t>의 형태를 가짐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</a:t>
            </a:r>
            <a:r>
              <a:rPr lang="en-US" altLang="ko-KR" sz="1100" dirty="0" err="1">
                <a:latin typeface="+mn-ea"/>
              </a:rPr>
              <a:t>ht</a:t>
            </a:r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>
                <a:latin typeface="+mn-ea"/>
              </a:rPr>
              <a:t>이전 상태를 의미하는 것으로 다음 그림의 </a:t>
            </a:r>
            <a:r>
              <a:rPr lang="en-US" altLang="ko-KR" sz="1100" dirty="0">
                <a:latin typeface="+mn-ea"/>
              </a:rPr>
              <a:t>h</a:t>
            </a:r>
            <a:r>
              <a:rPr lang="en-US" altLang="ko-KR" sz="1100" baseline="-25000" dirty="0">
                <a:latin typeface="+mn-ea"/>
              </a:rPr>
              <a:t>t-1</a:t>
            </a:r>
            <a:r>
              <a:rPr lang="ko-KR" altLang="en-US" sz="1100" dirty="0">
                <a:latin typeface="+mn-ea"/>
              </a:rPr>
              <a:t>을 의미하며</a:t>
            </a:r>
            <a:r>
              <a:rPr lang="en-US" altLang="ko-KR" sz="1100" dirty="0">
                <a:latin typeface="+mn-ea"/>
              </a:rPr>
              <a:t> (</a:t>
            </a:r>
            <a:r>
              <a:rPr lang="ko-KR" altLang="en-US" sz="1100" dirty="0">
                <a:latin typeface="+mn-ea"/>
              </a:rPr>
              <a:t>배치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은닉층의 뉴런 개수</a:t>
            </a:r>
            <a:r>
              <a:rPr lang="en-US" altLang="ko-KR" sz="1100" dirty="0">
                <a:latin typeface="+mn-ea"/>
              </a:rPr>
              <a:t>(batch, </a:t>
            </a:r>
            <a:r>
              <a:rPr lang="en-US" altLang="ko-KR" sz="1100" dirty="0" err="1">
                <a:latin typeface="+mn-ea"/>
              </a:rPr>
              <a:t>hidden_size</a:t>
            </a:r>
            <a:r>
              <a:rPr lang="en-US" altLang="ko-KR" sz="1100" dirty="0">
                <a:latin typeface="+mn-ea"/>
              </a:rPr>
              <a:t>))</a:t>
            </a:r>
            <a:r>
              <a:rPr lang="ko-KR" altLang="en-US" sz="1100" dirty="0">
                <a:latin typeface="+mn-ea"/>
              </a:rPr>
              <a:t>의 형태를 가짐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+mn-ea"/>
              </a:rPr>
              <a:t>임배딩</a:t>
            </a:r>
            <a:r>
              <a:rPr lang="ko-KR" altLang="en-US" sz="1100" dirty="0">
                <a:latin typeface="+mn-ea"/>
              </a:rPr>
              <a:t> 처리를 위한 구문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+mn-ea"/>
              </a:rPr>
              <a:t>self.em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= </a:t>
            </a:r>
            <a:r>
              <a:rPr lang="en-US" altLang="ko-KR" sz="1100" dirty="0" err="1">
                <a:latin typeface="+mn-ea"/>
              </a:rPr>
              <a:t>nn.Embedding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len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TEXT.vocab.stoi</a:t>
            </a:r>
            <a:r>
              <a:rPr lang="en-US" altLang="ko-KR" sz="1100" dirty="0">
                <a:latin typeface="+mn-ea"/>
              </a:rPr>
              <a:t>), </a:t>
            </a:r>
            <a:r>
              <a:rPr lang="en-US" altLang="ko-KR" sz="1100" dirty="0" err="1">
                <a:latin typeface="+mn-ea"/>
              </a:rPr>
              <a:t>embedding_dim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첫 번째 파라미터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임베딩을</a:t>
            </a:r>
            <a:r>
              <a:rPr lang="ko-KR" altLang="en-US" sz="1100" dirty="0">
                <a:latin typeface="+mn-ea"/>
              </a:rPr>
              <a:t> 할 단어 수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단어 집합의 크기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</a:t>
            </a:r>
            <a:r>
              <a:rPr lang="en-US" altLang="ko-KR" sz="1100" dirty="0" err="1">
                <a:latin typeface="+mn-ea"/>
              </a:rPr>
              <a:t>embedding_dim</a:t>
            </a:r>
            <a:r>
              <a:rPr lang="en-US" altLang="ko-KR" sz="1100" dirty="0">
                <a:latin typeface="+mn-ea"/>
              </a:rPr>
              <a:t> : </a:t>
            </a:r>
            <a:r>
              <a:rPr lang="ko-KR" altLang="en-US" sz="1100" dirty="0" err="1">
                <a:latin typeface="+mn-ea"/>
              </a:rPr>
              <a:t>임베딩할</a:t>
            </a:r>
            <a:r>
              <a:rPr lang="ko-KR" altLang="en-US" sz="1100" dirty="0">
                <a:latin typeface="+mn-ea"/>
              </a:rPr>
              <a:t> 벡터의 차원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244E64-5FE5-660A-0C3D-D205F71C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0" y="1623883"/>
            <a:ext cx="4257106" cy="4642143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9ED13622-CEF3-E16B-40AF-76CD18F4C82B}"/>
              </a:ext>
            </a:extLst>
          </p:cNvPr>
          <p:cNvGrpSpPr/>
          <p:nvPr/>
        </p:nvGrpSpPr>
        <p:grpSpPr>
          <a:xfrm>
            <a:off x="6679860" y="4020820"/>
            <a:ext cx="3261947" cy="1466960"/>
            <a:chOff x="6679860" y="4020820"/>
            <a:chExt cx="3261947" cy="146696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17F29E1-782F-ED28-7295-973357076713}"/>
                </a:ext>
              </a:extLst>
            </p:cNvPr>
            <p:cNvGrpSpPr/>
            <p:nvPr/>
          </p:nvGrpSpPr>
          <p:grpSpPr>
            <a:xfrm>
              <a:off x="6679860" y="4020820"/>
              <a:ext cx="3261947" cy="1466960"/>
              <a:chOff x="6451260" y="4008120"/>
              <a:chExt cx="3261947" cy="1466960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D63AE54E-F7CF-3EFB-8838-E3FA3BA3B0F1}"/>
                  </a:ext>
                </a:extLst>
              </p:cNvPr>
              <p:cNvSpPr/>
              <p:nvPr/>
            </p:nvSpPr>
            <p:spPr>
              <a:xfrm>
                <a:off x="7850457" y="4545184"/>
                <a:ext cx="377824" cy="212408"/>
              </a:xfrm>
              <a:prstGeom prst="roundRect">
                <a:avLst/>
              </a:prstGeom>
              <a:solidFill>
                <a:srgbClr val="C773C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1311CFF-BEEC-6D9B-E363-751B307A5BEB}"/>
                  </a:ext>
                </a:extLst>
              </p:cNvPr>
              <p:cNvGrpSpPr/>
              <p:nvPr/>
            </p:nvGrpSpPr>
            <p:grpSpPr>
              <a:xfrm>
                <a:off x="6451260" y="4008120"/>
                <a:ext cx="3261947" cy="1307074"/>
                <a:chOff x="6451260" y="4008120"/>
                <a:chExt cx="3261947" cy="1307074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311899-D6DF-4045-AA91-033369957448}"/>
                    </a:ext>
                  </a:extLst>
                </p:cNvPr>
                <p:cNvSpPr/>
                <p:nvPr/>
              </p:nvSpPr>
              <p:spPr>
                <a:xfrm>
                  <a:off x="6614160" y="4008120"/>
                  <a:ext cx="360000" cy="36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ko-KR" sz="1100" baseline="-25000" dirty="0">
                      <a:solidFill>
                        <a:schemeClr val="tx1"/>
                      </a:solidFill>
                    </a:rPr>
                    <a:t>t-1</a:t>
                  </a:r>
                  <a:endParaRPr lang="ko-KR" altLang="en-US" sz="11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FE7845D-A43A-BD17-A521-6DEE2FB477C7}"/>
                    </a:ext>
                  </a:extLst>
                </p:cNvPr>
                <p:cNvSpPr/>
                <p:nvPr/>
              </p:nvSpPr>
              <p:spPr>
                <a:xfrm>
                  <a:off x="7856807" y="4008120"/>
                  <a:ext cx="360000" cy="36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ko-KR" sz="1100" baseline="-25000" dirty="0" err="1">
                      <a:solidFill>
                        <a:schemeClr val="tx1"/>
                      </a:solidFill>
                    </a:rPr>
                    <a:t>t</a:t>
                  </a:r>
                  <a:endParaRPr lang="ko-KR" altLang="en-US" sz="11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FFF418-85FE-B14D-938F-9AEA91908079}"/>
                    </a:ext>
                  </a:extLst>
                </p:cNvPr>
                <p:cNvSpPr/>
                <p:nvPr/>
              </p:nvSpPr>
              <p:spPr>
                <a:xfrm>
                  <a:off x="9190307" y="4008120"/>
                  <a:ext cx="360000" cy="36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ko-KR" sz="1100" baseline="-25000" dirty="0">
                      <a:solidFill>
                        <a:schemeClr val="tx1"/>
                      </a:solidFill>
                    </a:rPr>
                    <a:t>t+1</a:t>
                  </a:r>
                  <a:endParaRPr lang="ko-KR" altLang="en-US" sz="11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6C9A7E1D-7D0C-A9B2-815F-AA9B6046E2DE}"/>
                    </a:ext>
                  </a:extLst>
                </p:cNvPr>
                <p:cNvSpPr/>
                <p:nvPr/>
              </p:nvSpPr>
              <p:spPr>
                <a:xfrm>
                  <a:off x="6451260" y="4481657"/>
                  <a:ext cx="685800" cy="360000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RNN 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셀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C323552-6D94-5CF3-7771-0BBA073758B8}"/>
                    </a:ext>
                  </a:extLst>
                </p:cNvPr>
                <p:cNvSpPr/>
                <p:nvPr/>
              </p:nvSpPr>
              <p:spPr>
                <a:xfrm>
                  <a:off x="6614160" y="4955194"/>
                  <a:ext cx="360000" cy="360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100" baseline="-25000" dirty="0">
                      <a:solidFill>
                        <a:schemeClr val="tx1"/>
                      </a:solidFill>
                    </a:rPr>
                    <a:t>t-1</a:t>
                  </a:r>
                  <a:endParaRPr lang="ko-KR" altLang="en-US" sz="11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79320F-E875-A4A6-55DB-7D61D672BC98}"/>
                    </a:ext>
                  </a:extLst>
                </p:cNvPr>
                <p:cNvSpPr/>
                <p:nvPr/>
              </p:nvSpPr>
              <p:spPr>
                <a:xfrm>
                  <a:off x="7856807" y="4955194"/>
                  <a:ext cx="360000" cy="360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 err="1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100" baseline="-25000" dirty="0" err="1">
                      <a:solidFill>
                        <a:schemeClr val="tx1"/>
                      </a:solidFill>
                    </a:rPr>
                    <a:t>t</a:t>
                  </a:r>
                  <a:endParaRPr lang="ko-KR" altLang="en-US" sz="11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9DE83F7-0785-CBAA-1871-4FE88C08669D}"/>
                    </a:ext>
                  </a:extLst>
                </p:cNvPr>
                <p:cNvSpPr/>
                <p:nvPr/>
              </p:nvSpPr>
              <p:spPr>
                <a:xfrm>
                  <a:off x="9190307" y="4955194"/>
                  <a:ext cx="360000" cy="360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100" baseline="-25000" dirty="0">
                      <a:solidFill>
                        <a:schemeClr val="tx1"/>
                      </a:solidFill>
                    </a:rPr>
                    <a:t>t+1</a:t>
                  </a:r>
                  <a:endParaRPr lang="ko-KR" altLang="en-US" sz="11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1524B085-4821-0F51-B5D9-17CC08113506}"/>
                    </a:ext>
                  </a:extLst>
                </p:cNvPr>
                <p:cNvSpPr/>
                <p:nvPr/>
              </p:nvSpPr>
              <p:spPr>
                <a:xfrm>
                  <a:off x="7693907" y="4481657"/>
                  <a:ext cx="685800" cy="360000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err="1">
                      <a:solidFill>
                        <a:schemeClr val="tx1"/>
                      </a:solidFill>
                    </a:rPr>
                    <a:t>ReLU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FA28C820-9513-6CDF-ACD2-9161044BA619}"/>
                    </a:ext>
                  </a:extLst>
                </p:cNvPr>
                <p:cNvSpPr/>
                <p:nvPr/>
              </p:nvSpPr>
              <p:spPr>
                <a:xfrm>
                  <a:off x="9027407" y="4481657"/>
                  <a:ext cx="685800" cy="360000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RNN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셀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025C897A-0259-979C-DC1E-581338501A65}"/>
                    </a:ext>
                  </a:extLst>
                </p:cNvPr>
                <p:cNvCxnSpPr>
                  <a:stCxn id="33" idx="0"/>
                  <a:endCxn id="8" idx="4"/>
                </p:cNvCxnSpPr>
                <p:nvPr/>
              </p:nvCxnSpPr>
              <p:spPr>
                <a:xfrm flipV="1">
                  <a:off x="6794160" y="4368120"/>
                  <a:ext cx="0" cy="1135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5B958FD4-C052-54E7-4B4C-000B15F7BA3B}"/>
                    </a:ext>
                  </a:extLst>
                </p:cNvPr>
                <p:cNvCxnSpPr/>
                <p:nvPr/>
              </p:nvCxnSpPr>
              <p:spPr>
                <a:xfrm flipV="1">
                  <a:off x="6794160" y="4841657"/>
                  <a:ext cx="0" cy="1135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3E8EE511-0990-EDA6-A6DC-402B9C873658}"/>
                    </a:ext>
                  </a:extLst>
                </p:cNvPr>
                <p:cNvCxnSpPr>
                  <a:stCxn id="31" idx="0"/>
                </p:cNvCxnSpPr>
                <p:nvPr/>
              </p:nvCxnSpPr>
              <p:spPr>
                <a:xfrm flipV="1">
                  <a:off x="8036807" y="4841657"/>
                  <a:ext cx="0" cy="1135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DCAE22CB-1962-7369-07A4-FC09A9923B89}"/>
                    </a:ext>
                  </a:extLst>
                </p:cNvPr>
                <p:cNvCxnSpPr>
                  <a:stCxn id="34" idx="0"/>
                </p:cNvCxnSpPr>
                <p:nvPr/>
              </p:nvCxnSpPr>
              <p:spPr>
                <a:xfrm flipV="1">
                  <a:off x="8036807" y="4368120"/>
                  <a:ext cx="0" cy="1135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7B6DE27B-1283-0954-A565-C3511F561D26}"/>
                    </a:ext>
                  </a:extLst>
                </p:cNvPr>
                <p:cNvCxnSpPr>
                  <a:endCxn id="13" idx="4"/>
                </p:cNvCxnSpPr>
                <p:nvPr/>
              </p:nvCxnSpPr>
              <p:spPr>
                <a:xfrm flipV="1">
                  <a:off x="9370307" y="4368120"/>
                  <a:ext cx="0" cy="1135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5AF2BAC2-C8B9-0BB2-390F-A7738636EC38}"/>
                    </a:ext>
                  </a:extLst>
                </p:cNvPr>
                <p:cNvCxnSpPr>
                  <a:stCxn id="32" idx="0"/>
                </p:cNvCxnSpPr>
                <p:nvPr/>
              </p:nvCxnSpPr>
              <p:spPr>
                <a:xfrm flipV="1">
                  <a:off x="9370307" y="4841657"/>
                  <a:ext cx="0" cy="1135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연결선: 꺾임 57">
                  <a:extLst>
                    <a:ext uri="{FF2B5EF4-FFF2-40B4-BE49-F238E27FC236}">
                      <a16:creationId xmlns:a16="http://schemas.microsoft.com/office/drawing/2014/main" id="{7FC7C669-813F-359C-9AE5-F814046F8F60}"/>
                    </a:ext>
                  </a:extLst>
                </p:cNvPr>
                <p:cNvCxnSpPr>
                  <a:stCxn id="33" idx="3"/>
                </p:cNvCxnSpPr>
                <p:nvPr/>
              </p:nvCxnSpPr>
              <p:spPr>
                <a:xfrm>
                  <a:off x="7137060" y="4661657"/>
                  <a:ext cx="899747" cy="236768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연결선: 꺾임 61">
                  <a:extLst>
                    <a:ext uri="{FF2B5EF4-FFF2-40B4-BE49-F238E27FC236}">
                      <a16:creationId xmlns:a16="http://schemas.microsoft.com/office/drawing/2014/main" id="{43B5625C-83B8-E1A7-55EA-D663C1AF6C45}"/>
                    </a:ext>
                  </a:extLst>
                </p:cNvPr>
                <p:cNvCxnSpPr>
                  <a:endCxn id="35" idx="1"/>
                </p:cNvCxnSpPr>
                <p:nvPr/>
              </p:nvCxnSpPr>
              <p:spPr>
                <a:xfrm>
                  <a:off x="8036807" y="4424888"/>
                  <a:ext cx="990600" cy="236769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218CE00-7FA0-E3B7-04EF-3F9CB6466F2E}"/>
                  </a:ext>
                </a:extLst>
              </p:cNvPr>
              <p:cNvSpPr txBox="1"/>
              <p:nvPr/>
            </p:nvSpPr>
            <p:spPr>
              <a:xfrm>
                <a:off x="7171435" y="4404772"/>
                <a:ext cx="41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h</a:t>
                </a:r>
                <a:r>
                  <a:rPr lang="en-US" altLang="ko-KR" sz="1200" baseline="-25000" dirty="0"/>
                  <a:t>t-1</a:t>
                </a:r>
                <a:endParaRPr lang="ko-KR" altLang="en-US" sz="1200" baseline="-250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6B91FD4-0233-621D-0C97-F75D572740B3}"/>
                  </a:ext>
                </a:extLst>
              </p:cNvPr>
              <p:cNvSpPr txBox="1"/>
              <p:nvPr/>
            </p:nvSpPr>
            <p:spPr>
              <a:xfrm>
                <a:off x="8609439" y="4387635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/>
                  <a:t>h</a:t>
                </a:r>
                <a:r>
                  <a:rPr lang="en-US" altLang="ko-KR" sz="1200" baseline="-25000" dirty="0" err="1"/>
                  <a:t>t</a:t>
                </a:r>
                <a:endParaRPr lang="ko-KR" altLang="en-US" sz="1200" baseline="-25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9C9288-CBDF-E93E-D4E6-A8A662A9CA12}"/>
                  </a:ext>
                </a:extLst>
              </p:cNvPr>
              <p:cNvSpPr txBox="1"/>
              <p:nvPr/>
            </p:nvSpPr>
            <p:spPr>
              <a:xfrm>
                <a:off x="7171729" y="5259636"/>
                <a:ext cx="4876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aseline="-25000"/>
                  <a:t>RNN </a:t>
                </a:r>
                <a:r>
                  <a:rPr lang="ko-KR" altLang="en-US" sz="1200" baseline="-25000" dirty="0"/>
                  <a:t>셀</a:t>
                </a:r>
              </a:p>
            </p:txBody>
          </p:sp>
        </p:grp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1E89BB6-D65B-9866-A19A-41B074B6FD8C}"/>
                </a:ext>
              </a:extLst>
            </p:cNvPr>
            <p:cNvCxnSpPr/>
            <p:nvPr/>
          </p:nvCxnSpPr>
          <p:spPr>
            <a:xfrm flipH="1" flipV="1">
              <a:off x="7302500" y="4854357"/>
              <a:ext cx="305284" cy="4735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2566633-6548-CEC7-A065-8831C5552E6B}"/>
                </a:ext>
              </a:extLst>
            </p:cNvPr>
            <p:cNvCxnSpPr/>
            <p:nvPr/>
          </p:nvCxnSpPr>
          <p:spPr>
            <a:xfrm flipV="1">
              <a:off x="7607784" y="4854357"/>
              <a:ext cx="471273" cy="4735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43646A72-4572-259D-59A1-4A0703AC7E96}"/>
                </a:ext>
              </a:extLst>
            </p:cNvPr>
            <p:cNvCxnSpPr/>
            <p:nvPr/>
          </p:nvCxnSpPr>
          <p:spPr>
            <a:xfrm flipV="1">
              <a:off x="7607784" y="4792741"/>
              <a:ext cx="1648223" cy="5351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768398-39A3-C2DB-1D29-9FD932AD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484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8490-D0EE-7224-D1F9-971930837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24030-3E75-4AB1-DC80-472D56F7B981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B0C91-ECC6-93B5-C335-1D6BC91A4BD1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4B47F-E090-8711-A59E-FF44A796BC2D}"/>
              </a:ext>
            </a:extLst>
          </p:cNvPr>
          <p:cNvSpPr txBox="1"/>
          <p:nvPr/>
        </p:nvSpPr>
        <p:spPr>
          <a:xfrm>
            <a:off x="492380" y="1441715"/>
            <a:ext cx="264687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옵티마이져와</a:t>
            </a:r>
            <a:r>
              <a:rPr lang="ko-KR" altLang="en-US" sz="1200" dirty="0">
                <a:latin typeface="+mn-ea"/>
              </a:rPr>
              <a:t> 손실함수를 정의함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50B502-BE69-FDED-86BD-01C9ACE8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93" y="1856214"/>
            <a:ext cx="3672358" cy="820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4A82C8-90B3-60C4-32A7-B469482354FF}"/>
              </a:ext>
            </a:extLst>
          </p:cNvPr>
          <p:cNvSpPr txBox="1"/>
          <p:nvPr/>
        </p:nvSpPr>
        <p:spPr>
          <a:xfrm>
            <a:off x="492380" y="2748687"/>
            <a:ext cx="925766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nn.CrossEntropyLoss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는 다중 분류에 사용됨</a:t>
            </a:r>
            <a:r>
              <a:rPr lang="en-US" altLang="ko-KR" sz="1200" dirty="0">
                <a:latin typeface="+mn-ea"/>
              </a:rPr>
              <a:t>,  </a:t>
            </a:r>
            <a:r>
              <a:rPr lang="en-US" altLang="ko-KR" sz="1200" dirty="0" err="1">
                <a:latin typeface="+mn-ea"/>
              </a:rPr>
              <a:t>nn.LogSoftmax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 err="1">
                <a:latin typeface="+mn-ea"/>
              </a:rPr>
              <a:t>nn.NLLoss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연산의 조합으로 구성됨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nn.LogSoftmax</a:t>
            </a:r>
            <a:r>
              <a:rPr lang="ko-KR" altLang="en-US" sz="1200" dirty="0">
                <a:latin typeface="+mn-ea"/>
              </a:rPr>
              <a:t>는 모델 네트워크의 마지막 계층에서 얻은 </a:t>
            </a:r>
            <a:r>
              <a:rPr lang="ko-KR" altLang="en-US" sz="1200" dirty="0" err="1">
                <a:latin typeface="+mn-ea"/>
              </a:rPr>
              <a:t>결괏갓들을</a:t>
            </a:r>
            <a:r>
              <a:rPr lang="ko-KR" altLang="en-US" sz="1200" dirty="0">
                <a:latin typeface="+mn-ea"/>
              </a:rPr>
              <a:t> 확률로 해서하기 위해 </a:t>
            </a:r>
            <a:r>
              <a:rPr lang="ko-KR" altLang="en-US" sz="1200" dirty="0" err="1">
                <a:latin typeface="+mn-ea"/>
              </a:rPr>
              <a:t>소프트맥스</a:t>
            </a:r>
            <a:r>
              <a:rPr lang="ko-KR" altLang="en-US" sz="1200" dirty="0">
                <a:latin typeface="+mn-ea"/>
              </a:rPr>
              <a:t> 함수의 결과에 로그를 취한 것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nn.NLLoss</a:t>
            </a:r>
            <a:r>
              <a:rPr lang="ko-KR" altLang="en-US" sz="1200" dirty="0">
                <a:latin typeface="+mn-ea"/>
              </a:rPr>
              <a:t>는 다중 분류에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신경망에서 로그 확률 값을 얻으려면 마지막에 </a:t>
            </a:r>
            <a:r>
              <a:rPr lang="en-US" altLang="ko-KR" sz="1200" dirty="0" err="1">
                <a:latin typeface="+mn-ea"/>
              </a:rPr>
              <a:t>LogSoftmax</a:t>
            </a:r>
            <a:r>
              <a:rPr lang="ko-KR" altLang="en-US" sz="1200" dirty="0">
                <a:latin typeface="+mn-ea"/>
              </a:rPr>
              <a:t>를 추가해야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B0EE11-D8F5-12B5-F073-ACD1851E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710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8CEB-039F-C6AA-7DE1-C14CB82D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938D5-4EFE-A401-A308-4B06816EFCC2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259E5-1551-3FFC-05D0-C605D66A0D6B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2D7C3-E767-7107-A142-A737A7B3D202}"/>
              </a:ext>
            </a:extLst>
          </p:cNvPr>
          <p:cNvSpPr txBox="1"/>
          <p:nvPr/>
        </p:nvSpPr>
        <p:spPr>
          <a:xfrm>
            <a:off x="492380" y="1441715"/>
            <a:ext cx="9398727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모델 학습을 위한 함수를 생성함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모델 학습을 위한 함수는 공식과 같음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err="1">
                <a:latin typeface="+mn-ea"/>
              </a:rPr>
              <a:t>로더에서</a:t>
            </a:r>
            <a:r>
              <a:rPr lang="ko-KR" altLang="en-US" sz="1200" dirty="0">
                <a:latin typeface="+mn-ea"/>
              </a:rPr>
              <a:t> 데이터를 가져와서 모델에 적용한 후 손실 함수를 적용하여 오차를 구하고 </a:t>
            </a:r>
            <a:r>
              <a:rPr lang="ko-KR" altLang="en-US" sz="1200" dirty="0" err="1">
                <a:latin typeface="+mn-ea"/>
              </a:rPr>
              <a:t>옵티마이저</a:t>
            </a:r>
            <a:r>
              <a:rPr lang="ko-KR" altLang="en-US" sz="1200" dirty="0">
                <a:latin typeface="+mn-ea"/>
              </a:rPr>
              <a:t> 를 이용하여 파라미터를 업데이트함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3B90A2-5913-0FE1-0F89-1A289A8C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93" y="2159431"/>
            <a:ext cx="3480178" cy="4062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EB986-0F86-1AA7-0DF3-CC27F2AF9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41" y="2166003"/>
            <a:ext cx="3795231" cy="34784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08393A-2F2A-565B-4762-21FB16FF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871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69FB-341E-D671-C414-5A133585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2E5A0-FEF0-6473-04FB-DADE0640843D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95B7F-9CF3-0767-BE90-A3F17116A49E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D2288-95F3-2197-E486-EE0778AFE258}"/>
              </a:ext>
            </a:extLst>
          </p:cNvPr>
          <p:cNvSpPr txBox="1"/>
          <p:nvPr/>
        </p:nvSpPr>
        <p:spPr>
          <a:xfrm>
            <a:off x="492380" y="1441715"/>
            <a:ext cx="4326826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실제로 훈련과 검증 데이터 셋을 이용한 모델 학습을 진행함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B17119-1FD6-8280-22E1-48E26BB3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6" y="1839896"/>
            <a:ext cx="5699359" cy="1999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A106D-A350-7A44-5083-9D4E016E1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66" y="3894951"/>
            <a:ext cx="4167934" cy="80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F8994-A797-6B7E-4BE2-26C1643562D6}"/>
              </a:ext>
            </a:extLst>
          </p:cNvPr>
          <p:cNvSpPr txBox="1"/>
          <p:nvPr/>
        </p:nvSpPr>
        <p:spPr>
          <a:xfrm>
            <a:off x="492380" y="4730840"/>
            <a:ext cx="862768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에포크를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로 지정했기 때문에 정확도가 낮지만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학습과 검증 데이터셋에 대한 오차가 유사하므로 과적합</a:t>
            </a:r>
            <a:r>
              <a:rPr lang="ko-KR" altLang="en-US" sz="1200" dirty="0">
                <a:latin typeface="+mn-ea"/>
              </a:rPr>
              <a:t>은 발생하지 않고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1FF0ED-47BD-56E5-914B-76696AD2F8D6}"/>
              </a:ext>
            </a:extLst>
          </p:cNvPr>
          <p:cNvSpPr/>
          <p:nvPr/>
        </p:nvSpPr>
        <p:spPr>
          <a:xfrm>
            <a:off x="1447800" y="3894951"/>
            <a:ext cx="1498600" cy="683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99A5D5-739A-11FF-0221-A70E586CBFB6}"/>
              </a:ext>
            </a:extLst>
          </p:cNvPr>
          <p:cNvSpPr/>
          <p:nvPr/>
        </p:nvSpPr>
        <p:spPr>
          <a:xfrm>
            <a:off x="2974181" y="3894951"/>
            <a:ext cx="2088357" cy="683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5B2F7D-8097-975F-238D-3E371574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665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8ADB-A18E-FC20-1925-109598F2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EFEE4-34AE-AD9C-F4C1-A94393B5DA80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9A5BEC-52D0-A2EB-8FF0-3050694A705D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2ADEA-29F1-E50B-8570-52CE27F01C13}"/>
              </a:ext>
            </a:extLst>
          </p:cNvPr>
          <p:cNvSpPr txBox="1"/>
          <p:nvPr/>
        </p:nvSpPr>
        <p:spPr>
          <a:xfrm>
            <a:off x="492380" y="1441715"/>
            <a:ext cx="823013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실제로 </a:t>
            </a:r>
            <a:r>
              <a:rPr lang="ko-KR" altLang="en-US" sz="1200" dirty="0" err="1">
                <a:latin typeface="+mn-ea"/>
              </a:rPr>
              <a:t>데스트</a:t>
            </a:r>
            <a:r>
              <a:rPr lang="ko-KR" altLang="en-US" sz="1200" dirty="0">
                <a:latin typeface="+mn-ea"/>
              </a:rPr>
              <a:t> 데이터셋에 대해서는 어떤 결과가 나타날지 알아봄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함수의 내용은 앞에서 살펴보았던 코드와 다르지 않음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8259C-6613-6C5B-EE73-745292BB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39" y="1784438"/>
            <a:ext cx="3913367" cy="3991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EE2A4A-9010-F6B2-7E5C-6D7BEDE89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58" y="1784438"/>
            <a:ext cx="3358792" cy="18702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06F42-25E7-3F9F-4EFF-4C3D4E43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858" y="3727437"/>
            <a:ext cx="2555792" cy="786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751B1-5138-0FC6-C407-1EB1BD7A1E43}"/>
              </a:ext>
            </a:extLst>
          </p:cNvPr>
          <p:cNvSpPr txBox="1"/>
          <p:nvPr/>
        </p:nvSpPr>
        <p:spPr>
          <a:xfrm>
            <a:off x="5184858" y="4550268"/>
            <a:ext cx="476444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테스트 데이터셋도 검증 데이터셋의 평가 결과와 크게 다르지 않음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높은 정확도를 위해서는 </a:t>
            </a:r>
            <a:r>
              <a:rPr lang="ko-KR" altLang="en-US" sz="1200" dirty="0" err="1">
                <a:latin typeface="+mn-ea"/>
              </a:rPr>
              <a:t>에포크</a:t>
            </a:r>
            <a:r>
              <a:rPr lang="ko-KR" altLang="en-US" sz="1200" dirty="0">
                <a:latin typeface="+mn-ea"/>
              </a:rPr>
              <a:t> 횟수를 늘려야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4E4030-98FC-133F-017A-A473AB9A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C08B-9211-8753-376D-210B7352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5FCC34-620B-0323-7BB2-81235318C93A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2E593-04DF-B27F-CD1F-B0495B2DF85E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415FB-C3F5-304C-8C77-CCB50D8B7686}"/>
              </a:ext>
            </a:extLst>
          </p:cNvPr>
          <p:cNvSpPr txBox="1"/>
          <p:nvPr/>
        </p:nvSpPr>
        <p:spPr>
          <a:xfrm>
            <a:off x="492380" y="1441715"/>
            <a:ext cx="6191118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 </a:t>
            </a:r>
            <a:r>
              <a:rPr lang="ko-KR" altLang="en-US" sz="1200" dirty="0">
                <a:latin typeface="+mn-ea"/>
              </a:rPr>
              <a:t>계층에 대한 예제를 살펴봄</a:t>
            </a:r>
            <a:r>
              <a:rPr lang="en-US" altLang="ko-KR" sz="1200" dirty="0">
                <a:latin typeface="+mn-ea"/>
              </a:rPr>
              <a:t>, RNN</a:t>
            </a:r>
            <a:r>
              <a:rPr lang="ko-KR" altLang="en-US" sz="1200" dirty="0">
                <a:latin typeface="+mn-ea"/>
              </a:rPr>
              <a:t> 셀에서 사용한 </a:t>
            </a:r>
            <a:r>
              <a:rPr lang="en-US" altLang="ko-KR" sz="1200" dirty="0">
                <a:latin typeface="+mn-ea"/>
              </a:rPr>
              <a:t>IMDB </a:t>
            </a:r>
            <a:r>
              <a:rPr lang="ko-KR" altLang="en-US" sz="1200" dirty="0">
                <a:latin typeface="+mn-ea"/>
              </a:rPr>
              <a:t>데이터셋을 사용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 </a:t>
            </a:r>
            <a:r>
              <a:rPr lang="ko-KR" altLang="en-US" sz="1200" dirty="0">
                <a:latin typeface="+mn-ea"/>
              </a:rPr>
              <a:t>계층은 </a:t>
            </a:r>
            <a:r>
              <a:rPr lang="en-US" altLang="ko-KR" sz="1200" dirty="0">
                <a:latin typeface="+mn-ea"/>
              </a:rPr>
              <a:t>RNN </a:t>
            </a:r>
            <a:r>
              <a:rPr lang="ko-KR" altLang="en-US" sz="1200" dirty="0">
                <a:latin typeface="+mn-ea"/>
              </a:rPr>
              <a:t>셀의 네트워크와 크게 다르지 않음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미세한 차이 위주로 학습하면 좋음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486009-38C7-85EC-8710-6253BC3A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87" y="2093929"/>
            <a:ext cx="1994913" cy="9911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662980-FAE2-B381-8BE5-BABEC34C71E1}"/>
              </a:ext>
            </a:extLst>
          </p:cNvPr>
          <p:cNvGrpSpPr/>
          <p:nvPr/>
        </p:nvGrpSpPr>
        <p:grpSpPr>
          <a:xfrm>
            <a:off x="926087" y="3117567"/>
            <a:ext cx="5455663" cy="2339958"/>
            <a:chOff x="926087" y="3117567"/>
            <a:chExt cx="5455663" cy="23399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E69FC6-E8D5-64D3-B80E-3F200F05A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087" y="3117567"/>
              <a:ext cx="5455663" cy="233995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49337D-4CDF-213D-DB83-98B9FF25DC88}"/>
                </a:ext>
              </a:extLst>
            </p:cNvPr>
            <p:cNvSpPr/>
            <p:nvPr/>
          </p:nvSpPr>
          <p:spPr>
            <a:xfrm>
              <a:off x="3121025" y="3453839"/>
              <a:ext cx="3168650" cy="1466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4012615-C28D-C646-EEA5-1CE6E74B6EA3}"/>
                </a:ext>
              </a:extLst>
            </p:cNvPr>
            <p:cNvSpPr/>
            <p:nvPr/>
          </p:nvSpPr>
          <p:spPr>
            <a:xfrm>
              <a:off x="3740150" y="4114800"/>
              <a:ext cx="692150" cy="1658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78E6D23-17DF-B447-51E8-F3C336215CB3}"/>
                </a:ext>
              </a:extLst>
            </p:cNvPr>
            <p:cNvSpPr/>
            <p:nvPr/>
          </p:nvSpPr>
          <p:spPr>
            <a:xfrm>
              <a:off x="2019300" y="4616450"/>
              <a:ext cx="3289300" cy="180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66EB0-36DD-FA4E-4719-53D3CA9C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728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E9-82E1-7931-D376-0DD1E77EF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FFD0C1-6C28-E510-1C0F-B8BCDAFB83EF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05421-4329-B342-6712-26B6506C0920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C8995-EB70-B9AA-75AE-F3F085E533AC}"/>
              </a:ext>
            </a:extLst>
          </p:cNvPr>
          <p:cNvSpPr txBox="1"/>
          <p:nvPr/>
        </p:nvSpPr>
        <p:spPr>
          <a:xfrm>
            <a:off x="492380" y="1441715"/>
            <a:ext cx="8082662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BucketIterator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를 이용하여 훈련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검증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테스트 데이터셋으로 분리함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변수 값을 지정함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vocab_size</a:t>
            </a:r>
            <a:r>
              <a:rPr lang="ko-KR" altLang="en-US" sz="1200" dirty="0">
                <a:latin typeface="+mn-ea"/>
              </a:rPr>
              <a:t>에는 영화 리뷰에 대한 텍스트 길이를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n_classes</a:t>
            </a:r>
            <a:r>
              <a:rPr lang="ko-KR" altLang="en-US" sz="1200" dirty="0">
                <a:latin typeface="+mn-ea"/>
              </a:rPr>
              <a:t>에는 레이블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긍정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부정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값을 지정함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D06A7E-45FE-5228-C520-7BA1B9F80B4A}"/>
              </a:ext>
            </a:extLst>
          </p:cNvPr>
          <p:cNvGrpSpPr/>
          <p:nvPr/>
        </p:nvGrpSpPr>
        <p:grpSpPr>
          <a:xfrm>
            <a:off x="895697" y="2166004"/>
            <a:ext cx="6191118" cy="1163936"/>
            <a:chOff x="895697" y="2166004"/>
            <a:chExt cx="6191118" cy="116393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14A387A-C926-3CE3-65B3-35B980E23DA1}"/>
                </a:ext>
              </a:extLst>
            </p:cNvPr>
            <p:cNvGrpSpPr/>
            <p:nvPr/>
          </p:nvGrpSpPr>
          <p:grpSpPr>
            <a:xfrm>
              <a:off x="895697" y="2166004"/>
              <a:ext cx="6191118" cy="1163936"/>
              <a:chOff x="895697" y="2166004"/>
              <a:chExt cx="6191118" cy="116393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6223937-86E2-F912-3246-5D4251C73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97" y="2166004"/>
                <a:ext cx="6191118" cy="713576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C35A78D-E563-1609-18F5-5AD61884D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697" y="2984148"/>
                <a:ext cx="1977930" cy="34579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323F98D-20BA-33AD-3F52-93D95700D842}"/>
                  </a:ext>
                </a:extLst>
              </p:cNvPr>
              <p:cNvSpPr/>
              <p:nvPr/>
            </p:nvSpPr>
            <p:spPr>
              <a:xfrm>
                <a:off x="5539740" y="2166004"/>
                <a:ext cx="960120" cy="1414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53ED89C-17AF-49F6-DE06-8F1405687264}"/>
                </a:ext>
              </a:extLst>
            </p:cNvPr>
            <p:cNvSpPr/>
            <p:nvPr/>
          </p:nvSpPr>
          <p:spPr>
            <a:xfrm>
              <a:off x="1729740" y="3154680"/>
              <a:ext cx="144780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C4E61B-0935-D725-615F-D6B0FD85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927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BFA13-F6E8-56D7-82EA-36117B9B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DBAD7A-7E02-7085-2408-77BA61040253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ABDD83-6B96-A035-14AF-FF4B0D99BB8D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C4410-E409-EEC3-1A48-D839DB054E77}"/>
              </a:ext>
            </a:extLst>
          </p:cNvPr>
          <p:cNvSpPr txBox="1"/>
          <p:nvPr/>
        </p:nvSpPr>
        <p:spPr>
          <a:xfrm>
            <a:off x="7258940" y="1527603"/>
            <a:ext cx="4953600" cy="228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 </a:t>
            </a:r>
            <a:r>
              <a:rPr lang="ko-KR" altLang="en-US" sz="1200" dirty="0">
                <a:latin typeface="+mn-ea"/>
              </a:rPr>
              <a:t>계층에 대한 구문으로 파라미터는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embed_dim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훈련 데이터셋의 특성 개수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self_hidden_dim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은닉 계층의 뉴런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유닛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개수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num_layers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 계층의 개수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batch_first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기본값은 </a:t>
            </a:r>
            <a:r>
              <a:rPr lang="en-US" altLang="ko-KR" sz="1200" dirty="0">
                <a:latin typeface="+mn-ea"/>
              </a:rPr>
              <a:t>false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입력 데이터의 형태는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시퀀스의 길이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배치크기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특성개수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하지만 </a:t>
            </a:r>
            <a:r>
              <a:rPr lang="en-US" altLang="ko-KR" sz="1200" dirty="0">
                <a:latin typeface="+mn-ea"/>
              </a:rPr>
              <a:t>true</a:t>
            </a:r>
            <a:r>
              <a:rPr lang="ko-KR" altLang="en-US" sz="1200" dirty="0">
                <a:latin typeface="+mn-ea"/>
              </a:rPr>
              <a:t>로 설정하면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배치 크기가 가장 앞으로 오면서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배치크기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시퀀스의 길이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특성개수</a:t>
            </a:r>
            <a:r>
              <a:rPr lang="en-US" altLang="ko-KR" sz="1200" dirty="0">
                <a:latin typeface="+mn-ea"/>
              </a:rPr>
              <a:t>)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형태가 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6B978C-957C-16FF-F7EA-5A3437B6773B}"/>
              </a:ext>
            </a:extLst>
          </p:cNvPr>
          <p:cNvGrpSpPr/>
          <p:nvPr/>
        </p:nvGrpSpPr>
        <p:grpSpPr>
          <a:xfrm>
            <a:off x="676058" y="1623883"/>
            <a:ext cx="6496712" cy="3802794"/>
            <a:chOff x="676058" y="1623883"/>
            <a:chExt cx="6496712" cy="380279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B1CC08-9C43-338C-5D4E-D2D3CF82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058" y="1623883"/>
              <a:ext cx="6496712" cy="380279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CCCCFD-6707-2A2A-254E-F3B4A981DB9B}"/>
                </a:ext>
              </a:extLst>
            </p:cNvPr>
            <p:cNvSpPr/>
            <p:nvPr/>
          </p:nvSpPr>
          <p:spPr>
            <a:xfrm>
              <a:off x="1201076" y="2857298"/>
              <a:ext cx="5897880" cy="1371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24C95D-1C76-EACB-A5B8-CA1849EC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422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51DD-777E-FCA9-688E-E4AD80BB5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E01E2-B215-268C-850F-1C80228E6D6C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A1A18-BC81-0601-6F9A-B40821A1E4A7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D4782-AB9B-98D8-72EA-AD3FA2A0E7E1}"/>
              </a:ext>
            </a:extLst>
          </p:cNvPr>
          <p:cNvSpPr txBox="1"/>
          <p:nvPr/>
        </p:nvSpPr>
        <p:spPr>
          <a:xfrm>
            <a:off x="492380" y="1441715"/>
            <a:ext cx="3778599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모델에서 사용할 손실 함수와 </a:t>
            </a:r>
            <a:r>
              <a:rPr lang="ko-KR" altLang="en-US" sz="1200" dirty="0" err="1">
                <a:latin typeface="+mn-ea"/>
              </a:rPr>
              <a:t>옵티마이저를</a:t>
            </a:r>
            <a:r>
              <a:rPr lang="ko-KR" altLang="en-US" sz="1200" dirty="0">
                <a:latin typeface="+mn-ea"/>
              </a:rPr>
              <a:t> 설정함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61C7D6-98D4-C18E-313F-4F1B2176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70" y="1816931"/>
            <a:ext cx="7017281" cy="746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7EAB55-4C7A-9632-11D2-DBECEB749D97}"/>
              </a:ext>
            </a:extLst>
          </p:cNvPr>
          <p:cNvSpPr txBox="1"/>
          <p:nvPr/>
        </p:nvSpPr>
        <p:spPr>
          <a:xfrm>
            <a:off x="492380" y="2595466"/>
            <a:ext cx="1012809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다음은 훈련 데이터셋을 이용하여 모델을 학습시키기 위한 함수임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sub_()</a:t>
            </a:r>
            <a:r>
              <a:rPr lang="ko-KR" altLang="en-US" sz="1200" dirty="0">
                <a:latin typeface="+mn-ea"/>
              </a:rPr>
              <a:t>는 뺄셈에 대한 함수이며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함수명에 </a:t>
            </a:r>
            <a:r>
              <a:rPr lang="en-US" altLang="ko-KR" sz="1200" dirty="0">
                <a:latin typeface="+mn-ea"/>
              </a:rPr>
              <a:t>’_’</a:t>
            </a:r>
            <a:r>
              <a:rPr lang="ko-KR" altLang="en-US" sz="1200" dirty="0">
                <a:latin typeface="+mn-ea"/>
              </a:rPr>
              <a:t>이 붙은 것은 </a:t>
            </a:r>
            <a:r>
              <a:rPr lang="en-US" altLang="ko-KR" sz="1200" dirty="0" err="1">
                <a:latin typeface="+mn-ea"/>
              </a:rPr>
              <a:t>inplace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연산을 하겠다는 의미임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앞에서 </a:t>
            </a:r>
            <a:r>
              <a:rPr lang="en-US" altLang="ko-KR" sz="1200" dirty="0">
                <a:latin typeface="+mn-ea"/>
              </a:rPr>
              <a:t>IMDB</a:t>
            </a:r>
            <a:r>
              <a:rPr lang="ko-KR" altLang="en-US" sz="1200" dirty="0">
                <a:latin typeface="+mn-ea"/>
              </a:rPr>
              <a:t>의 레이블의 경우 긍정은 </a:t>
            </a:r>
            <a:r>
              <a:rPr lang="en-US" altLang="ko-KR" sz="1200" dirty="0">
                <a:latin typeface="+mn-ea"/>
              </a:rPr>
              <a:t>2, </a:t>
            </a:r>
            <a:r>
              <a:rPr lang="ko-KR" altLang="en-US" sz="1200" dirty="0">
                <a:latin typeface="+mn-ea"/>
              </a:rPr>
              <a:t>부정은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의 값을 갖는다고 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따라서 </a:t>
            </a:r>
            <a:r>
              <a:rPr lang="en-US" altLang="ko-KR" sz="1200" dirty="0" err="1">
                <a:latin typeface="+mn-ea"/>
              </a:rPr>
              <a:t>y.data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을 뺀다는 것은 레이블 값을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 변환하겠다는 의미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61199B-277C-F9FC-26BB-CA28096054CF}"/>
              </a:ext>
            </a:extLst>
          </p:cNvPr>
          <p:cNvSpPr/>
          <p:nvPr/>
        </p:nvSpPr>
        <p:spPr>
          <a:xfrm>
            <a:off x="1509970" y="2271713"/>
            <a:ext cx="1152268" cy="11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24AC07-15A4-6F7C-DE74-B43F3C852CCA}"/>
              </a:ext>
            </a:extLst>
          </p:cNvPr>
          <p:cNvSpPr/>
          <p:nvPr/>
        </p:nvSpPr>
        <p:spPr>
          <a:xfrm>
            <a:off x="1624013" y="2416969"/>
            <a:ext cx="2557462" cy="124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2BD784-001A-4C06-3907-E77A2A26501B}"/>
              </a:ext>
            </a:extLst>
          </p:cNvPr>
          <p:cNvGrpSpPr/>
          <p:nvPr/>
        </p:nvGrpSpPr>
        <p:grpSpPr>
          <a:xfrm>
            <a:off x="940470" y="3524679"/>
            <a:ext cx="5541540" cy="2349707"/>
            <a:chOff x="940470" y="3919812"/>
            <a:chExt cx="5541540" cy="234970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EE892E-1DEB-677F-4A62-A4DA43D0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470" y="3919812"/>
              <a:ext cx="5541540" cy="234970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86A805-3407-7A5E-B224-59E7B6C949A5}"/>
                </a:ext>
              </a:extLst>
            </p:cNvPr>
            <p:cNvSpPr/>
            <p:nvPr/>
          </p:nvSpPr>
          <p:spPr>
            <a:xfrm>
              <a:off x="1784350" y="4533900"/>
              <a:ext cx="46355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0125525-AC5A-7E17-7639-4CF03C07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5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00622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en-US" altLang="ko-KR" sz="2000" baseline="30000" dirty="0">
                <a:latin typeface="+mj-ea"/>
                <a:ea typeface="+mj-ea"/>
              </a:rPr>
              <a:t>Recurrent Neural Network </a:t>
            </a:r>
            <a:r>
              <a:rPr lang="ko-KR" altLang="en-US" sz="2000" dirty="0">
                <a:latin typeface="+mj-ea"/>
                <a:ea typeface="+mj-ea"/>
              </a:rPr>
              <a:t>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441715"/>
            <a:ext cx="690124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은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노드들이 연결되어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이전 단계 정보를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은닉층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노드에 저장할 수 있도록 구성한 신경망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X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h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ko-KR" altLang="en-US" sz="1200" dirty="0">
                <a:latin typeface="+mn-ea"/>
              </a:rPr>
              <a:t>을 얻고 다음 단계에서 </a:t>
            </a:r>
            <a:r>
              <a:rPr lang="en-US" altLang="ko-KR" sz="1200" dirty="0">
                <a:latin typeface="+mn-ea"/>
              </a:rPr>
              <a:t>h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 err="1">
                <a:latin typeface="+mn-ea"/>
              </a:rPr>
              <a:t>x</a:t>
            </a:r>
            <a:r>
              <a:rPr lang="en-US" altLang="ko-KR" sz="1200" baseline="-25000" dirty="0" err="1">
                <a:latin typeface="+mn-ea"/>
              </a:rPr>
              <a:t>t</a:t>
            </a:r>
            <a:r>
              <a:rPr lang="ko-KR" altLang="en-US" sz="1200" dirty="0">
                <a:latin typeface="+mn-ea"/>
              </a:rPr>
              <a:t>를 사용하여 과거 정보와 현재 정보를 모두 반영함</a:t>
            </a:r>
            <a:r>
              <a:rPr lang="en-US" altLang="ko-KR" sz="1200" dirty="0">
                <a:latin typeface="+mn-ea"/>
              </a:rPr>
              <a:t>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또한 </a:t>
            </a:r>
            <a:r>
              <a:rPr lang="en-US" altLang="ko-KR" sz="1200" dirty="0" err="1">
                <a:latin typeface="+mn-ea"/>
              </a:rPr>
              <a:t>h</a:t>
            </a:r>
            <a:r>
              <a:rPr lang="en-US" altLang="ko-KR" sz="1200" baseline="-25000" dirty="0" err="1">
                <a:latin typeface="+mn-ea"/>
              </a:rPr>
              <a:t>t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x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ko-KR" altLang="en-US" sz="1200" dirty="0">
                <a:latin typeface="+mn-ea"/>
              </a:rPr>
              <a:t>의 정보를 이용하여 과거와 현재 정보를 반복해서 반영함</a:t>
            </a:r>
            <a:endParaRPr lang="en-US" altLang="ko-KR" sz="1200" baseline="-25000" dirty="0">
              <a:latin typeface="+mn-ea"/>
            </a:endParaRPr>
          </a:p>
        </p:txBody>
      </p: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98A82749-0A2F-A01E-2A1B-457BA3FFF21A}"/>
              </a:ext>
            </a:extLst>
          </p:cNvPr>
          <p:cNvGrpSpPr/>
          <p:nvPr/>
        </p:nvGrpSpPr>
        <p:grpSpPr>
          <a:xfrm>
            <a:off x="2532478" y="2441832"/>
            <a:ext cx="7581970" cy="2656544"/>
            <a:chOff x="1045044" y="2538035"/>
            <a:chExt cx="7581970" cy="265654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1CAE12-3DF1-3FE5-4808-000A05FBDCC0}"/>
                </a:ext>
              </a:extLst>
            </p:cNvPr>
            <p:cNvSpPr/>
            <p:nvPr/>
          </p:nvSpPr>
          <p:spPr>
            <a:xfrm>
              <a:off x="1362588" y="253803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prstClr val="black"/>
                  </a:solidFill>
                  <a:latin typeface="D2Coding"/>
                  <a:ea typeface="나눔스퀘어 네오 Regular"/>
                </a:rPr>
                <a:t>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3DBAD05-F3FC-95CB-AAC5-CA23A33D245A}"/>
                </a:ext>
              </a:extLst>
            </p:cNvPr>
            <p:cNvSpPr/>
            <p:nvPr/>
          </p:nvSpPr>
          <p:spPr>
            <a:xfrm>
              <a:off x="1045044" y="3596307"/>
              <a:ext cx="1175087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E0075AC-1688-3CF3-6D24-B43229F72A41}"/>
                </a:ext>
              </a:extLst>
            </p:cNvPr>
            <p:cNvSpPr/>
            <p:nvPr/>
          </p:nvSpPr>
          <p:spPr>
            <a:xfrm>
              <a:off x="1362588" y="4654579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C5ABAD5-53CF-72D5-C446-11248D0F06E6}"/>
                </a:ext>
              </a:extLst>
            </p:cNvPr>
            <p:cNvCxnSpPr>
              <a:stCxn id="7" idx="0"/>
              <a:endCxn id="4" idx="2"/>
            </p:cNvCxnSpPr>
            <p:nvPr/>
          </p:nvCxnSpPr>
          <p:spPr>
            <a:xfrm flipV="1">
              <a:off x="1632588" y="4136307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685B1E3-DCFC-D0FF-D592-7305447625AA}"/>
                </a:ext>
              </a:extLst>
            </p:cNvPr>
            <p:cNvCxnSpPr>
              <a:stCxn id="4" idx="0"/>
              <a:endCxn id="2" idx="4"/>
            </p:cNvCxnSpPr>
            <p:nvPr/>
          </p:nvCxnSpPr>
          <p:spPr>
            <a:xfrm flipV="1">
              <a:off x="1632588" y="3078035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2887CAC-B976-F954-F1DD-46FE0BE8AE36}"/>
                </a:ext>
              </a:extLst>
            </p:cNvPr>
            <p:cNvSpPr/>
            <p:nvPr/>
          </p:nvSpPr>
          <p:spPr>
            <a:xfrm>
              <a:off x="3768509" y="253803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y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B991B10-29A6-5E10-39C1-F1E198666A10}"/>
                </a:ext>
              </a:extLst>
            </p:cNvPr>
            <p:cNvSpPr/>
            <p:nvPr/>
          </p:nvSpPr>
          <p:spPr>
            <a:xfrm>
              <a:off x="3450965" y="3596307"/>
              <a:ext cx="1175087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t-1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4428C59-115E-AACE-DD4C-C0F63CBD491E}"/>
                </a:ext>
              </a:extLst>
            </p:cNvPr>
            <p:cNvSpPr/>
            <p:nvPr/>
          </p:nvSpPr>
          <p:spPr>
            <a:xfrm>
              <a:off x="3768509" y="4654579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X</a:t>
              </a:r>
              <a:r>
                <a:rPr lang="en-US" altLang="ko-KR" sz="1000" baseline="-25000" dirty="0">
                  <a:solidFill>
                    <a:schemeClr val="tx1"/>
                  </a:solidFill>
                </a:rPr>
                <a:t>t-1</a:t>
              </a:r>
              <a:endParaRPr lang="ko-KR" altLang="en-US" sz="10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9690C77-BEAA-4718-5410-860CB1EDB705}"/>
                </a:ext>
              </a:extLst>
            </p:cNvPr>
            <p:cNvCxnSpPr>
              <a:stCxn id="14" idx="0"/>
              <a:endCxn id="13" idx="2"/>
            </p:cNvCxnSpPr>
            <p:nvPr/>
          </p:nvCxnSpPr>
          <p:spPr>
            <a:xfrm flipV="1">
              <a:off x="4038509" y="4136307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91B950-87A9-649A-2323-D7FAAFCC84DF}"/>
                </a:ext>
              </a:extLst>
            </p:cNvPr>
            <p:cNvCxnSpPr>
              <a:stCxn id="13" idx="0"/>
              <a:endCxn id="12" idx="4"/>
            </p:cNvCxnSpPr>
            <p:nvPr/>
          </p:nvCxnSpPr>
          <p:spPr>
            <a:xfrm flipV="1">
              <a:off x="4038509" y="3078035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C5150BE-7EAA-74E0-5C73-0094C3A288B5}"/>
                </a:ext>
              </a:extLst>
            </p:cNvPr>
            <p:cNvSpPr/>
            <p:nvPr/>
          </p:nvSpPr>
          <p:spPr>
            <a:xfrm>
              <a:off x="5316887" y="253803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y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490FAB4-7FF7-A28A-5AB1-262FA223EF2B}"/>
                </a:ext>
              </a:extLst>
            </p:cNvPr>
            <p:cNvSpPr/>
            <p:nvPr/>
          </p:nvSpPr>
          <p:spPr>
            <a:xfrm>
              <a:off x="4999343" y="3596307"/>
              <a:ext cx="1175087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</a:t>
              </a:r>
              <a:r>
                <a:rPr lang="en-US" altLang="ko-KR" baseline="-25000" dirty="0" err="1">
                  <a:solidFill>
                    <a:schemeClr val="tx1"/>
                  </a:solidFill>
                </a:rPr>
                <a:t>t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DC87833-86D8-04CF-0AE8-4F2ED5DE7B4E}"/>
                </a:ext>
              </a:extLst>
            </p:cNvPr>
            <p:cNvSpPr/>
            <p:nvPr/>
          </p:nvSpPr>
          <p:spPr>
            <a:xfrm>
              <a:off x="5316887" y="4654579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X</a:t>
              </a:r>
              <a:r>
                <a:rPr lang="en-US" altLang="ko-KR" sz="1000" baseline="-25000" dirty="0">
                  <a:solidFill>
                    <a:prstClr val="black"/>
                  </a:solidFill>
                  <a:latin typeface="D2Coding"/>
                  <a:ea typeface="나눔스퀘어 네오 Regular"/>
                </a:rPr>
                <a:t>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B2839FD-FC20-A667-0944-DD36FED0D3E6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5586887" y="4136307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C2C20ED-787D-ACF8-ACCE-63B7C32EC250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5586887" y="3078035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F0C2490-8B16-7338-6B73-9D4E4324722B}"/>
                </a:ext>
              </a:extLst>
            </p:cNvPr>
            <p:cNvSpPr/>
            <p:nvPr/>
          </p:nvSpPr>
          <p:spPr>
            <a:xfrm>
              <a:off x="6865265" y="253803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y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189F0D3-7803-A665-1AB4-6CF3E7F27D76}"/>
                </a:ext>
              </a:extLst>
            </p:cNvPr>
            <p:cNvSpPr/>
            <p:nvPr/>
          </p:nvSpPr>
          <p:spPr>
            <a:xfrm>
              <a:off x="6547721" y="3596307"/>
              <a:ext cx="1175087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t+1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96D0D28-0417-929D-FAD3-C0B38A2CA53A}"/>
                </a:ext>
              </a:extLst>
            </p:cNvPr>
            <p:cNvSpPr/>
            <p:nvPr/>
          </p:nvSpPr>
          <p:spPr>
            <a:xfrm>
              <a:off x="6865265" y="4654579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X</a:t>
              </a:r>
              <a:r>
                <a:rPr kumimoji="0" lang="en-US" altLang="ko-KR" sz="1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2Coding"/>
                  <a:ea typeface="나눔스퀘어 네오 Regular"/>
                  <a:cs typeface="+mn-cs"/>
                </a:rPr>
                <a:t>t+1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2895F55-D597-78C2-1786-58741DF9F6A5}"/>
                </a:ext>
              </a:extLst>
            </p:cNvPr>
            <p:cNvCxnSpPr>
              <a:stCxn id="26" idx="0"/>
              <a:endCxn id="25" idx="2"/>
            </p:cNvCxnSpPr>
            <p:nvPr/>
          </p:nvCxnSpPr>
          <p:spPr>
            <a:xfrm flipV="1">
              <a:off x="7135265" y="4136307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EA86CEF-6E13-C948-CF2F-1C51CF297A36}"/>
                </a:ext>
              </a:extLst>
            </p:cNvPr>
            <p:cNvCxnSpPr>
              <a:stCxn id="25" idx="0"/>
              <a:endCxn id="24" idx="4"/>
            </p:cNvCxnSpPr>
            <p:nvPr/>
          </p:nvCxnSpPr>
          <p:spPr>
            <a:xfrm flipV="1">
              <a:off x="7135265" y="3078035"/>
              <a:ext cx="0" cy="518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D0D691A-FC77-F746-E50E-41CAE3830950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>
              <a:off x="4626052" y="3866307"/>
              <a:ext cx="37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0E0812A-61C4-CF8B-1D8A-07AB59E8D2A5}"/>
                </a:ext>
              </a:extLst>
            </p:cNvPr>
            <p:cNvCxnSpPr/>
            <p:nvPr/>
          </p:nvCxnSpPr>
          <p:spPr>
            <a:xfrm>
              <a:off x="3077674" y="3866307"/>
              <a:ext cx="37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8655CEE-AE33-FFBA-014B-3C15AF7EB0B0}"/>
                </a:ext>
              </a:extLst>
            </p:cNvPr>
            <p:cNvCxnSpPr>
              <a:stCxn id="20" idx="3"/>
              <a:endCxn id="25" idx="1"/>
            </p:cNvCxnSpPr>
            <p:nvPr/>
          </p:nvCxnSpPr>
          <p:spPr>
            <a:xfrm>
              <a:off x="6174430" y="3866307"/>
              <a:ext cx="3732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21B33CD-37D5-28D5-F007-D72CC4DB568E}"/>
                </a:ext>
              </a:extLst>
            </p:cNvPr>
            <p:cNvCxnSpPr/>
            <p:nvPr/>
          </p:nvCxnSpPr>
          <p:spPr>
            <a:xfrm>
              <a:off x="7722808" y="3866307"/>
              <a:ext cx="3732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화살표: 원형 40">
              <a:extLst>
                <a:ext uri="{FF2B5EF4-FFF2-40B4-BE49-F238E27FC236}">
                  <a16:creationId xmlns:a16="http://schemas.microsoft.com/office/drawing/2014/main" id="{1EDD2005-66C5-B150-4DE1-96429D4C45F7}"/>
                </a:ext>
              </a:extLst>
            </p:cNvPr>
            <p:cNvSpPr/>
            <p:nvPr/>
          </p:nvSpPr>
          <p:spPr>
            <a:xfrm rot="5400000">
              <a:off x="1963330" y="3533445"/>
              <a:ext cx="539999" cy="665726"/>
            </a:xfrm>
            <a:prstGeom prst="circularArrow">
              <a:avLst>
                <a:gd name="adj1" fmla="val 5136"/>
                <a:gd name="adj2" fmla="val 1180453"/>
                <a:gd name="adj3" fmla="val 20305498"/>
                <a:gd name="adj4" fmla="val 10712239"/>
                <a:gd name="adj5" fmla="val 110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EA60CF-AE99-B044-0640-46C6A52DEEBD}"/>
                </a:ext>
              </a:extLst>
            </p:cNvPr>
            <p:cNvSpPr txBox="1"/>
            <p:nvPr/>
          </p:nvSpPr>
          <p:spPr>
            <a:xfrm>
              <a:off x="2339377" y="395364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hh</a:t>
              </a:r>
              <a:endParaRPr lang="ko-KR" altLang="en-US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9FF260-D9B7-78AB-984E-8EBBF57D842C}"/>
                </a:ext>
              </a:extLst>
            </p:cNvPr>
            <p:cNvSpPr txBox="1"/>
            <p:nvPr/>
          </p:nvSpPr>
          <p:spPr>
            <a:xfrm>
              <a:off x="1625891" y="413630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xh</a:t>
              </a:r>
              <a:endParaRPr lang="ko-KR" alt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806063-8228-389C-C1A6-AC21F13B1038}"/>
                </a:ext>
              </a:extLst>
            </p:cNvPr>
            <p:cNvSpPr txBox="1"/>
            <p:nvPr/>
          </p:nvSpPr>
          <p:spPr>
            <a:xfrm>
              <a:off x="1629699" y="322323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r>
                <a:rPr lang="en-US" altLang="ko-KR" baseline="-25000" dirty="0"/>
                <a:t>hy</a:t>
              </a:r>
              <a:endParaRPr lang="ko-KR" altLang="en-US" baseline="-25000" dirty="0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61F146CB-72C9-18AC-5850-8A6D9BB30CC6}"/>
                </a:ext>
              </a:extLst>
            </p:cNvPr>
            <p:cNvSpPr/>
            <p:nvPr/>
          </p:nvSpPr>
          <p:spPr>
            <a:xfrm>
              <a:off x="2580689" y="3746377"/>
              <a:ext cx="453970" cy="23985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A76D8E-3A1E-7C6A-1198-6CA118792AED}"/>
                </a:ext>
              </a:extLst>
            </p:cNvPr>
            <p:cNvSpPr txBox="1"/>
            <p:nvPr/>
          </p:nvSpPr>
          <p:spPr>
            <a:xfrm>
              <a:off x="2534750" y="3560123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펼침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06991-0B3C-9803-B3B7-59B0360A42F9}"/>
                </a:ext>
              </a:extLst>
            </p:cNvPr>
            <p:cNvSpPr txBox="1"/>
            <p:nvPr/>
          </p:nvSpPr>
          <p:spPr>
            <a:xfrm>
              <a:off x="3031644" y="385230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hh</a:t>
              </a:r>
              <a:endParaRPr lang="ko-KR" altLang="en-US" baseline="-25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BB5E7B-6AFA-FF40-3F56-D4CFE2DE0B79}"/>
                </a:ext>
              </a:extLst>
            </p:cNvPr>
            <p:cNvSpPr txBox="1"/>
            <p:nvPr/>
          </p:nvSpPr>
          <p:spPr>
            <a:xfrm>
              <a:off x="4588388" y="385303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hh</a:t>
              </a:r>
              <a:endParaRPr lang="ko-KR" alt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7EDE04-F782-928A-DDF7-E3A9E5DA7E9E}"/>
                </a:ext>
              </a:extLst>
            </p:cNvPr>
            <p:cNvSpPr txBox="1"/>
            <p:nvPr/>
          </p:nvSpPr>
          <p:spPr>
            <a:xfrm>
              <a:off x="6130730" y="384668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hh</a:t>
              </a:r>
              <a:endParaRPr lang="ko-KR" alt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E878E3-D5E9-CCFB-097A-B5E455341D3B}"/>
                </a:ext>
              </a:extLst>
            </p:cNvPr>
            <p:cNvSpPr txBox="1"/>
            <p:nvPr/>
          </p:nvSpPr>
          <p:spPr>
            <a:xfrm>
              <a:off x="7722807" y="385376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hh</a:t>
              </a:r>
              <a:endParaRPr lang="ko-KR" alt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5A26CD-67AD-28D5-30FD-B4C4C93A77D7}"/>
                </a:ext>
              </a:extLst>
            </p:cNvPr>
            <p:cNvSpPr txBox="1"/>
            <p:nvPr/>
          </p:nvSpPr>
          <p:spPr>
            <a:xfrm>
              <a:off x="8096099" y="363706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...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9F178-43D3-B583-CE5B-04DC0256F441}"/>
                </a:ext>
              </a:extLst>
            </p:cNvPr>
            <p:cNvSpPr txBox="1"/>
            <p:nvPr/>
          </p:nvSpPr>
          <p:spPr>
            <a:xfrm>
              <a:off x="4036907" y="321331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r>
                <a:rPr lang="en-US" altLang="ko-KR" baseline="-25000" dirty="0"/>
                <a:t>hy</a:t>
              </a:r>
              <a:endParaRPr lang="ko-KR" alt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9AEB7E-F8BB-7E87-0F48-63B88AC51AD1}"/>
                </a:ext>
              </a:extLst>
            </p:cNvPr>
            <p:cNvSpPr txBox="1"/>
            <p:nvPr/>
          </p:nvSpPr>
          <p:spPr>
            <a:xfrm>
              <a:off x="5585284" y="322391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r>
                <a:rPr lang="en-US" altLang="ko-KR" baseline="-25000" dirty="0"/>
                <a:t>hy</a:t>
              </a:r>
              <a:endParaRPr lang="ko-KR" alt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60267E-736A-56F2-6622-CA83266B9C51}"/>
                </a:ext>
              </a:extLst>
            </p:cNvPr>
            <p:cNvSpPr txBox="1"/>
            <p:nvPr/>
          </p:nvSpPr>
          <p:spPr>
            <a:xfrm>
              <a:off x="7133661" y="322391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r>
                <a:rPr lang="en-US" altLang="ko-KR" baseline="-25000" dirty="0"/>
                <a:t>hy</a:t>
              </a:r>
              <a:endParaRPr lang="ko-KR" altLang="en-US" baseline="-250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C8B4B2-43CD-EE7D-B641-0DFEF2F3FB64}"/>
                </a:ext>
              </a:extLst>
            </p:cNvPr>
            <p:cNvSpPr txBox="1"/>
            <p:nvPr/>
          </p:nvSpPr>
          <p:spPr>
            <a:xfrm>
              <a:off x="4049991" y="413630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xh</a:t>
              </a:r>
              <a:endParaRPr lang="ko-KR" altLang="en-US" baseline="-25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E0AAC4-BBF5-3245-ACA8-1D9718413C3E}"/>
                </a:ext>
              </a:extLst>
            </p:cNvPr>
            <p:cNvSpPr txBox="1"/>
            <p:nvPr/>
          </p:nvSpPr>
          <p:spPr>
            <a:xfrm>
              <a:off x="5598960" y="413755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xh</a:t>
              </a:r>
              <a:endParaRPr lang="ko-KR" altLang="en-US" baseline="-25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3427E3-42BF-F4AE-9E0C-99788B94B7B0}"/>
                </a:ext>
              </a:extLst>
            </p:cNvPr>
            <p:cNvSpPr txBox="1"/>
            <p:nvPr/>
          </p:nvSpPr>
          <p:spPr>
            <a:xfrm>
              <a:off x="7147337" y="413755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W</a:t>
              </a:r>
              <a:r>
                <a:rPr lang="en-US" altLang="ko-KR" baseline="-25000" dirty="0" err="1"/>
                <a:t>xh</a:t>
              </a:r>
              <a:endParaRPr lang="ko-KR" altLang="en-US" baseline="-250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42CE4E-BFB1-B227-F81D-BFF0391D8801}"/>
              </a:ext>
            </a:extLst>
          </p:cNvPr>
          <p:cNvSpPr txBox="1"/>
          <p:nvPr/>
        </p:nvSpPr>
        <p:spPr>
          <a:xfrm>
            <a:off x="492380" y="5098376"/>
            <a:ext cx="11662167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에서는 </a:t>
            </a:r>
            <a:r>
              <a:rPr lang="ko-KR" altLang="en-US" sz="1200" dirty="0" err="1">
                <a:latin typeface="+mn-ea"/>
              </a:rPr>
              <a:t>입력층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출력층</a:t>
            </a:r>
            <a:r>
              <a:rPr lang="ko-KR" altLang="en-US" sz="1200" dirty="0">
                <a:latin typeface="+mn-ea"/>
              </a:rPr>
              <a:t> 외에 가중치를 세 개 가짐</a:t>
            </a:r>
            <a:r>
              <a:rPr lang="en-US" altLang="ko-KR" sz="1200" dirty="0">
                <a:latin typeface="+mn-ea"/>
              </a:rPr>
              <a:t>, RNN</a:t>
            </a:r>
            <a:r>
              <a:rPr lang="ko-KR" altLang="en-US" sz="1200" dirty="0">
                <a:latin typeface="+mn-ea"/>
              </a:rPr>
              <a:t>의 가중치는 </a:t>
            </a:r>
            <a:r>
              <a:rPr lang="en-US" altLang="ko-KR" sz="1200" dirty="0" err="1">
                <a:latin typeface="+mn-ea"/>
              </a:rPr>
              <a:t>W</a:t>
            </a:r>
            <a:r>
              <a:rPr lang="en-US" altLang="ko-KR" sz="1200" baseline="-25000" dirty="0" err="1">
                <a:latin typeface="+mn-ea"/>
              </a:rPr>
              <a:t>xh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W</a:t>
            </a:r>
            <a:r>
              <a:rPr lang="en-US" altLang="ko-KR" sz="1200" baseline="-25000" dirty="0" err="1">
                <a:latin typeface="+mn-ea"/>
              </a:rPr>
              <a:t>hh</a:t>
            </a:r>
            <a:r>
              <a:rPr lang="en-US" altLang="ko-KR" sz="1200" dirty="0">
                <a:latin typeface="+mn-ea"/>
              </a:rPr>
              <a:t>, W</a:t>
            </a:r>
            <a:r>
              <a:rPr lang="en-US" altLang="ko-KR" sz="1200" baseline="-25000" dirty="0">
                <a:latin typeface="+mn-ea"/>
              </a:rPr>
              <a:t>hy</a:t>
            </a:r>
            <a:r>
              <a:rPr lang="ko-KR" altLang="en-US" sz="1200" dirty="0">
                <a:latin typeface="+mn-ea"/>
              </a:rPr>
              <a:t>로 분류됨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W</a:t>
            </a:r>
            <a:r>
              <a:rPr lang="en-US" altLang="ko-KR" sz="1200" baseline="-25000" dirty="0" err="1">
                <a:latin typeface="+mn-ea"/>
              </a:rPr>
              <a:t>xh</a:t>
            </a:r>
            <a:r>
              <a:rPr lang="ko-KR" altLang="en-US" sz="1200" dirty="0">
                <a:latin typeface="+mn-ea"/>
              </a:rPr>
              <a:t>는 입력층에서 은닉층으로 전달되는 가중치이고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W</a:t>
            </a:r>
            <a:r>
              <a:rPr lang="en-US" altLang="ko-KR" sz="1200" baseline="-25000" dirty="0" err="1">
                <a:latin typeface="+mn-ea"/>
              </a:rPr>
              <a:t>hh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t </a:t>
            </a:r>
            <a:r>
              <a:rPr lang="ko-KR" altLang="en-US" sz="1200" dirty="0">
                <a:latin typeface="+mn-ea"/>
              </a:rPr>
              <a:t>시점의 은닉층에서 </a:t>
            </a:r>
            <a:r>
              <a:rPr lang="en-US" altLang="ko-KR" sz="1200" dirty="0">
                <a:latin typeface="+mn-ea"/>
              </a:rPr>
              <a:t>t+1 </a:t>
            </a:r>
            <a:r>
              <a:rPr lang="ko-KR" altLang="en-US" sz="1200" dirty="0">
                <a:latin typeface="+mn-ea"/>
              </a:rPr>
              <a:t>시점의 은닉층으로 전달되는 가중치임</a:t>
            </a:r>
            <a:r>
              <a:rPr lang="en-US" altLang="ko-KR" sz="1200" dirty="0">
                <a:latin typeface="+mn-ea"/>
              </a:rPr>
              <a:t>, W</a:t>
            </a:r>
            <a:r>
              <a:rPr lang="en-US" altLang="ko-KR" sz="1200" baseline="-25000" dirty="0">
                <a:latin typeface="+mn-ea"/>
              </a:rPr>
              <a:t>hy</a:t>
            </a:r>
            <a:r>
              <a:rPr lang="ko-KR" altLang="en-US" sz="1200" dirty="0">
                <a:latin typeface="+mn-ea"/>
              </a:rPr>
              <a:t>는 은닉층에서 출력층으로 전달 되는 가중치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가중치는 모든 시점에 동일하다는 것에 주의할 필요가 있음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즉 그림처럼 모든 가중치가 동일한 것을 확인할 수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FE45F5-CFF3-41CE-72DC-21D0DC12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097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A7C7-99ED-8143-3F3C-0552687FE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72AE3-79F4-43EE-099F-F3AD19785F78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5AC0E-B5FD-06DB-CB74-216E8AFEBBA5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D21CFA-B9F8-E7C1-F061-2C06F165B7F0}"/>
              </a:ext>
            </a:extLst>
          </p:cNvPr>
          <p:cNvSpPr txBox="1"/>
          <p:nvPr/>
        </p:nvSpPr>
        <p:spPr>
          <a:xfrm>
            <a:off x="473330" y="1428115"/>
            <a:ext cx="8193269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모델의 정확도를 구합니다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max(1) [1] : </a:t>
            </a:r>
            <a:r>
              <a:rPr lang="ko-KR" altLang="en-US" sz="1200" dirty="0">
                <a:latin typeface="+mn-ea"/>
              </a:rPr>
              <a:t>최대값을 나타내고 </a:t>
            </a:r>
            <a:r>
              <a:rPr lang="en-US" altLang="ko-KR" sz="1200" dirty="0">
                <a:latin typeface="+mn-ea"/>
              </a:rPr>
              <a:t>.max(dim=0)[1]</a:t>
            </a:r>
            <a:r>
              <a:rPr lang="ko-KR" altLang="en-US" sz="1200" dirty="0">
                <a:latin typeface="+mn-ea"/>
              </a:rPr>
              <a:t>은 최대값을 갖는 데이터의 인덱스를 나타냄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view(</a:t>
            </a:r>
            <a:r>
              <a:rPr lang="en-US" altLang="ko-KR" sz="1200" dirty="0" err="1">
                <a:latin typeface="+mn-ea"/>
              </a:rPr>
              <a:t>y:size</a:t>
            </a:r>
            <a:r>
              <a:rPr lang="en-US" altLang="ko-KR" sz="1200" dirty="0">
                <a:latin typeface="+mn-ea"/>
              </a:rPr>
              <a:t>()) : </a:t>
            </a:r>
            <a:r>
              <a:rPr lang="en-US" altLang="ko-KR" sz="1200" dirty="0" err="1">
                <a:latin typeface="+mn-ea"/>
              </a:rPr>
              <a:t>logit.max</a:t>
            </a:r>
            <a:r>
              <a:rPr lang="en-US" altLang="ko-KR" sz="1200" dirty="0">
                <a:latin typeface="+mn-ea"/>
              </a:rPr>
              <a:t>(1)[1]</a:t>
            </a:r>
            <a:r>
              <a:rPr lang="ko-KR" altLang="en-US" sz="1200" dirty="0">
                <a:latin typeface="+mn-ea"/>
              </a:rPr>
              <a:t>의 결과를 </a:t>
            </a:r>
            <a:r>
              <a:rPr lang="en-US" altLang="ko-KR" sz="1200" dirty="0" err="1">
                <a:latin typeface="+mn-ea"/>
              </a:rPr>
              <a:t>y.size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로 크기를 변경함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data == </a:t>
            </a:r>
            <a:r>
              <a:rPr lang="en-US" altLang="ko-KR" sz="1200" dirty="0" err="1">
                <a:latin typeface="+mn-ea"/>
              </a:rPr>
              <a:t>y.data</a:t>
            </a:r>
            <a:r>
              <a:rPr lang="en-US" altLang="ko-KR" sz="1200" dirty="0">
                <a:latin typeface="+mn-ea"/>
              </a:rPr>
              <a:t> :</a:t>
            </a:r>
            <a:r>
              <a:rPr lang="ko-KR" altLang="en-US" sz="1200" dirty="0">
                <a:latin typeface="+mn-ea"/>
              </a:rPr>
              <a:t>모델 예측 결과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logit.max</a:t>
            </a:r>
            <a:r>
              <a:rPr lang="en-US" altLang="ko-KR" sz="1200" dirty="0">
                <a:latin typeface="+mn-ea"/>
              </a:rPr>
              <a:t>(1)[1].view(</a:t>
            </a:r>
            <a:r>
              <a:rPr lang="en-US" altLang="ko-KR" sz="1200" dirty="0" err="1">
                <a:latin typeface="+mn-ea"/>
              </a:rPr>
              <a:t>y.size</a:t>
            </a:r>
            <a:r>
              <a:rPr lang="en-US" altLang="ko-KR" sz="1200" dirty="0">
                <a:latin typeface="+mn-ea"/>
              </a:rPr>
              <a:t>()).data)</a:t>
            </a:r>
            <a:r>
              <a:rPr lang="ko-KR" altLang="en-US" sz="1200" dirty="0">
                <a:latin typeface="+mn-ea"/>
              </a:rPr>
              <a:t>가 레이블</a:t>
            </a:r>
            <a:r>
              <a:rPr lang="en-US" altLang="ko-KR" sz="1200" dirty="0">
                <a:latin typeface="+mn-ea"/>
              </a:rPr>
              <a:t> (</a:t>
            </a:r>
            <a:r>
              <a:rPr lang="ko-KR" altLang="en-US" sz="1200" dirty="0">
                <a:latin typeface="+mn-ea"/>
              </a:rPr>
              <a:t>실제 값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y.data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과 </a:t>
            </a:r>
            <a:r>
              <a:rPr lang="ko-KR" altLang="en-US" sz="1200" dirty="0" err="1">
                <a:latin typeface="+mn-ea"/>
              </a:rPr>
              <a:t>같은지</a:t>
            </a:r>
            <a:r>
              <a:rPr lang="ko-KR" altLang="en-US" sz="1200" dirty="0">
                <a:latin typeface="+mn-ea"/>
              </a:rPr>
              <a:t> 확인함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sum() : </a:t>
            </a:r>
            <a:r>
              <a:rPr lang="ko-KR" altLang="en-US" sz="1200" dirty="0">
                <a:latin typeface="+mn-ea"/>
              </a:rPr>
              <a:t>모델의 예측 결과와 레이블이 같으면 그 합을 </a:t>
            </a:r>
            <a:r>
              <a:rPr lang="en-US" altLang="ko-KR" sz="1200" dirty="0">
                <a:latin typeface="+mn-ea"/>
              </a:rPr>
              <a:t>corrects </a:t>
            </a:r>
            <a:r>
              <a:rPr lang="ko-KR" altLang="en-US" sz="1200" dirty="0">
                <a:latin typeface="+mn-ea"/>
              </a:rPr>
              <a:t>변수에 누적하여 저장함</a:t>
            </a:r>
            <a:r>
              <a:rPr lang="en-US" altLang="ko-KR" sz="1200" dirty="0">
                <a:latin typeface="+mn-ea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AD9045-1C1C-4EC9-0E8A-F3A2B2785C13}"/>
              </a:ext>
            </a:extLst>
          </p:cNvPr>
          <p:cNvGrpSpPr/>
          <p:nvPr/>
        </p:nvGrpSpPr>
        <p:grpSpPr>
          <a:xfrm>
            <a:off x="912329" y="2953403"/>
            <a:ext cx="4116871" cy="2406699"/>
            <a:chOff x="912329" y="2166003"/>
            <a:chExt cx="4116871" cy="24066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38A90-9A1A-904C-A74A-8B6EDB9A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329" y="2166003"/>
              <a:ext cx="4116871" cy="240669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32B00A-C5B5-D6EE-56E0-193607EA3F90}"/>
                </a:ext>
              </a:extLst>
            </p:cNvPr>
            <p:cNvSpPr/>
            <p:nvPr/>
          </p:nvSpPr>
          <p:spPr>
            <a:xfrm>
              <a:off x="1384300" y="3835400"/>
              <a:ext cx="3644900" cy="1333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80A296-8FE8-E2B5-64FC-A2FE89F1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4408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3B8AF-74D8-1C23-D1B2-DBC50845D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B69319-5178-4522-5F0C-28468B7C9A54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8B00BC-9125-E678-E3E9-2DEB5897ABA7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B53C3-8124-5F0E-7BFE-EB3A47C5F25B}"/>
              </a:ext>
            </a:extLst>
          </p:cNvPr>
          <p:cNvSpPr txBox="1"/>
          <p:nvPr/>
        </p:nvSpPr>
        <p:spPr>
          <a:xfrm>
            <a:off x="492380" y="1441715"/>
            <a:ext cx="2063385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모델을 학습시킨 결과임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0B9E3-20F3-3628-EDCE-93F8C7E3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27" y="1816931"/>
            <a:ext cx="5522023" cy="962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3459F-9AB9-E85C-7F62-640CD4399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516" y="1816931"/>
            <a:ext cx="3015083" cy="31389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75302-3B2C-B387-2427-5132B6BD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A9F16-CF9B-32E1-FF6E-6C8D34866C48}"/>
              </a:ext>
            </a:extLst>
          </p:cNvPr>
          <p:cNvSpPr txBox="1"/>
          <p:nvPr/>
        </p:nvSpPr>
        <p:spPr>
          <a:xfrm>
            <a:off x="492379" y="3086277"/>
            <a:ext cx="580479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검증 데이터셋을 모델에 적용한 결과 </a:t>
            </a:r>
            <a:r>
              <a:rPr lang="en-US" altLang="ko-KR" sz="1200" dirty="0">
                <a:latin typeface="+mn-ea"/>
              </a:rPr>
              <a:t>50% </a:t>
            </a:r>
            <a:r>
              <a:rPr lang="ko-KR" altLang="en-US" sz="1200" dirty="0">
                <a:latin typeface="+mn-ea"/>
              </a:rPr>
              <a:t>정확도를 보여줌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여전히 높은 예측력이라고 볼 수 없음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또한 </a:t>
            </a: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셀과 비교해도 성능의 차이는 없음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더 많은 </a:t>
            </a:r>
            <a:r>
              <a:rPr lang="ko-KR" altLang="en-US" sz="1200" dirty="0" err="1">
                <a:latin typeface="+mn-ea"/>
              </a:rPr>
              <a:t>에포크를</a:t>
            </a:r>
            <a:r>
              <a:rPr lang="ko-KR" altLang="en-US" sz="1200" dirty="0">
                <a:latin typeface="+mn-ea"/>
              </a:rPr>
              <a:t> 지정한다면 성능은 좋아질 수 있음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64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7513-5327-C3D8-B428-FC178911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F2E765-EB31-4D84-00EC-BC6A4AA02016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7357B-503D-EBFB-E5A1-3B5B344DB680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6D25FE-C7B2-F220-A6D6-3F7207650652}"/>
              </a:ext>
            </a:extLst>
          </p:cNvPr>
          <p:cNvSpPr txBox="1"/>
          <p:nvPr/>
        </p:nvSpPr>
        <p:spPr>
          <a:xfrm>
            <a:off x="492380" y="1441715"/>
            <a:ext cx="6508513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테스트 데이터셋을 모델에 적용한 예측 결과임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테스트 데이터셋에 대해 </a:t>
            </a:r>
            <a:r>
              <a:rPr lang="en-US" altLang="ko-KR" sz="1200" dirty="0">
                <a:latin typeface="+mn-ea"/>
              </a:rPr>
              <a:t>46%</a:t>
            </a:r>
            <a:r>
              <a:rPr lang="ko-KR" altLang="en-US" sz="1200" dirty="0">
                <a:latin typeface="+mn-ea"/>
              </a:rPr>
              <a:t>의 정확도를 보여줌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여전히 모델 성능이 좋다고 할 수 없는 상황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이와 같이 모델 성능이 좋지 않다면 다른 모델로 변경하여 테스트를 진행해 보아야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하이퍼</a:t>
            </a:r>
            <a:r>
              <a:rPr lang="ko-KR" altLang="en-US" sz="1200" dirty="0">
                <a:latin typeface="+mn-ea"/>
              </a:rPr>
              <a:t> 파라미터를 튜닝해 나가는 과정이 필요하므로 데이터 분석은 꽤 많은 시간이 필요함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733369-1C69-3AE4-B366-94599216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7" y="2860449"/>
            <a:ext cx="4075584" cy="316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7BCD7C-B18B-6533-565C-4384755C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67" y="3360787"/>
            <a:ext cx="2488084" cy="196261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AFFE8C0-A998-AAB7-B17D-EBFB9887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C5123E-9FB0-4844-02C8-8897844EFE89}"/>
              </a:ext>
            </a:extLst>
          </p:cNvPr>
          <p:cNvSpPr/>
          <p:nvPr/>
        </p:nvSpPr>
        <p:spPr>
          <a:xfrm>
            <a:off x="3054350" y="3360787"/>
            <a:ext cx="368301" cy="196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55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74537-8A69-2474-E7A6-58BC5B9E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00622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en-US" altLang="ko-KR" sz="2000" baseline="30000" dirty="0">
                <a:latin typeface="+mj-ea"/>
                <a:ea typeface="+mj-ea"/>
              </a:rPr>
              <a:t>Recurrent Neural Network </a:t>
            </a:r>
            <a:r>
              <a:rPr lang="ko-KR" altLang="en-US" sz="2000" dirty="0">
                <a:latin typeface="+mj-ea"/>
                <a:ea typeface="+mj-ea"/>
              </a:rPr>
              <a:t>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2CE4E-BFB1-B227-F81D-BFF0391D8801}"/>
              </a:ext>
            </a:extLst>
          </p:cNvPr>
          <p:cNvSpPr txBox="1"/>
          <p:nvPr/>
        </p:nvSpPr>
        <p:spPr>
          <a:xfrm>
            <a:off x="492380" y="1334659"/>
            <a:ext cx="9804287" cy="228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계산을 위해 </a:t>
            </a:r>
            <a:r>
              <a:rPr lang="en-US" altLang="ko-KR" sz="1200" dirty="0" err="1">
                <a:latin typeface="+mn-ea"/>
              </a:rPr>
              <a:t>xt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ht-1</a:t>
            </a:r>
            <a:r>
              <a:rPr lang="ko-KR" altLang="en-US" sz="1200" dirty="0">
                <a:latin typeface="+mn-ea"/>
              </a:rPr>
              <a:t>이 필요함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즉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이전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en-US" altLang="ko-KR" sz="1200" dirty="0">
                <a:latin typeface="+mn-ea"/>
              </a:rPr>
              <a:t>x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가중치 </a:t>
            </a:r>
            <a:r>
              <a:rPr lang="en-US" altLang="ko-KR" sz="1200" dirty="0">
                <a:latin typeface="+mn-ea"/>
              </a:rPr>
              <a:t>+</a:t>
            </a:r>
            <a:r>
              <a:rPr lang="ko-KR" altLang="en-US" sz="1200" dirty="0" err="1">
                <a:latin typeface="+mn-ea"/>
              </a:rPr>
              <a:t>입력층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가중치</a:t>
            </a:r>
            <a:r>
              <a:rPr lang="en-US" altLang="ko-KR" sz="1200" dirty="0">
                <a:latin typeface="+mn-ea"/>
              </a:rPr>
              <a:t>x(</a:t>
            </a:r>
            <a:r>
              <a:rPr lang="ko-KR" altLang="en-US" sz="1200" dirty="0">
                <a:latin typeface="+mn-ea"/>
              </a:rPr>
              <a:t>현재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 err="1">
                <a:latin typeface="+mn-ea"/>
              </a:rPr>
              <a:t>입력값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으로 계산할 수 있음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 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하이퍼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볼릭</a:t>
            </a:r>
            <a:r>
              <a:rPr lang="ko-KR" altLang="en-US" sz="1200" dirty="0">
                <a:latin typeface="+mn-ea"/>
              </a:rPr>
              <a:t> 탄젠트 함수를 사용함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				</a:t>
            </a:r>
            <a:r>
              <a:rPr lang="en-US" altLang="ko-KR" sz="1200" b="1" dirty="0" err="1">
                <a:latin typeface="+mn-ea"/>
              </a:rPr>
              <a:t>h</a:t>
            </a:r>
            <a:r>
              <a:rPr lang="en-US" altLang="ko-KR" sz="1200" b="1" baseline="-25000" dirty="0" err="1">
                <a:latin typeface="+mn-ea"/>
              </a:rPr>
              <a:t>t</a:t>
            </a:r>
            <a:r>
              <a:rPr lang="en-US" altLang="ko-KR" sz="1200" b="1" dirty="0">
                <a:latin typeface="+mn-ea"/>
              </a:rPr>
              <a:t> = tanh(</a:t>
            </a:r>
            <a:r>
              <a:rPr lang="en-US" altLang="ko-KR" sz="1200" b="1" dirty="0" err="1">
                <a:latin typeface="+mn-ea"/>
              </a:rPr>
              <a:t>y</a:t>
            </a:r>
            <a:r>
              <a:rPr lang="en-US" altLang="ko-KR" sz="1200" b="1" baseline="-25000" dirty="0" err="1">
                <a:latin typeface="+mn-ea"/>
              </a:rPr>
              <a:t>t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				y</a:t>
            </a:r>
            <a:r>
              <a:rPr lang="en-US" altLang="ko-KR" sz="1200" b="1" baseline="-25000" dirty="0">
                <a:latin typeface="+mn-ea"/>
              </a:rPr>
              <a:t>1 </a:t>
            </a:r>
            <a:r>
              <a:rPr lang="en-US" altLang="ko-KR" sz="1200" b="1" dirty="0">
                <a:latin typeface="+mn-ea"/>
              </a:rPr>
              <a:t>= </a:t>
            </a:r>
            <a:r>
              <a:rPr lang="en-US" altLang="ko-KR" sz="1200" b="1" dirty="0" err="1">
                <a:latin typeface="+mn-ea"/>
              </a:rPr>
              <a:t>W</a:t>
            </a:r>
            <a:r>
              <a:rPr lang="en-US" altLang="ko-KR" sz="1200" b="1" baseline="-25000" dirty="0" err="1">
                <a:latin typeface="+mn-ea"/>
              </a:rPr>
              <a:t>hh</a:t>
            </a:r>
            <a:r>
              <a:rPr lang="en-US" altLang="ko-KR" sz="1200" b="1" baseline="-25000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x </a:t>
            </a:r>
            <a:r>
              <a:rPr lang="en-US" altLang="ko-KR" sz="1200" b="1" dirty="0" err="1">
                <a:latin typeface="+mn-ea"/>
              </a:rPr>
              <a:t>h</a:t>
            </a:r>
            <a:r>
              <a:rPr lang="en-US" altLang="ko-KR" sz="1200" b="1" baseline="-25000" dirty="0" err="1">
                <a:latin typeface="+mn-ea"/>
              </a:rPr>
              <a:t>t</a:t>
            </a:r>
            <a:r>
              <a:rPr lang="en-US" altLang="ko-KR" sz="1200" b="1" baseline="-25000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– 1 + </a:t>
            </a:r>
            <a:r>
              <a:rPr lang="en-US" altLang="ko-KR" sz="1200" b="1" dirty="0" err="1">
                <a:latin typeface="+mn-ea"/>
              </a:rPr>
              <a:t>W</a:t>
            </a:r>
            <a:r>
              <a:rPr lang="en-US" altLang="ko-KR" sz="1200" b="1" baseline="-25000" dirty="0" err="1">
                <a:latin typeface="+mn-ea"/>
              </a:rPr>
              <a:t>xh</a:t>
            </a:r>
            <a:r>
              <a:rPr lang="en-US" altLang="ko-KR" sz="1200" b="1" dirty="0">
                <a:latin typeface="+mn-ea"/>
              </a:rPr>
              <a:t> x </a:t>
            </a:r>
            <a:r>
              <a:rPr lang="en-US" altLang="ko-KR" sz="1200" b="1" dirty="0" err="1">
                <a:latin typeface="+mn-ea"/>
              </a:rPr>
              <a:t>x</a:t>
            </a:r>
            <a:r>
              <a:rPr lang="en-US" altLang="ko-KR" sz="1200" b="1" baseline="-25000" dirty="0" err="1">
                <a:latin typeface="+mn-ea"/>
              </a:rPr>
              <a:t>t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출력층은 심층 신경망과 계산 방법이 동일함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즉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-&gt;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출력층</a:t>
            </a:r>
            <a:r>
              <a:rPr lang="ko-KR" altLang="en-US" sz="1200" dirty="0">
                <a:latin typeface="+mn-ea"/>
              </a:rPr>
              <a:t> 가중치 </a:t>
            </a:r>
            <a:r>
              <a:rPr lang="en-US" altLang="ko-KR" sz="1200" dirty="0">
                <a:latin typeface="+mn-ea"/>
              </a:rPr>
              <a:t>x </a:t>
            </a:r>
            <a:r>
              <a:rPr lang="ko-KR" altLang="en-US" sz="1200" dirty="0">
                <a:latin typeface="+mn-ea"/>
              </a:rPr>
              <a:t>현재 </a:t>
            </a:r>
            <a:r>
              <a:rPr lang="ko-KR" altLang="en-US" sz="1200" dirty="0" err="1">
                <a:latin typeface="+mn-ea"/>
              </a:rPr>
              <a:t>은닉층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 </a:t>
            </a:r>
            <a:r>
              <a:rPr lang="ko-KR" altLang="en-US" sz="1200" dirty="0" err="1">
                <a:latin typeface="+mn-ea"/>
              </a:rPr>
              <a:t>소프트맥스</a:t>
            </a:r>
            <a:r>
              <a:rPr lang="ko-KR" altLang="en-US" sz="1200" dirty="0">
                <a:latin typeface="+mn-ea"/>
              </a:rPr>
              <a:t> 함수를 적용함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				y</a:t>
            </a:r>
            <a:r>
              <a:rPr lang="en-US" altLang="ko-KR" sz="1200" b="1" baseline="-25000" dirty="0">
                <a:latin typeface="+mn-ea"/>
              </a:rPr>
              <a:t>1</a:t>
            </a:r>
            <a:r>
              <a:rPr lang="en-US" altLang="ko-KR" sz="1200" b="1" dirty="0">
                <a:latin typeface="+mn-ea"/>
              </a:rPr>
              <a:t> = </a:t>
            </a:r>
            <a:r>
              <a:rPr lang="en-US" altLang="ko-KR" sz="1200" b="1" dirty="0" err="1">
                <a:latin typeface="+mn-ea"/>
              </a:rPr>
              <a:t>softmax</a:t>
            </a:r>
            <a:r>
              <a:rPr lang="en-US" altLang="ko-KR" sz="1200" b="1" dirty="0">
                <a:latin typeface="+mn-ea"/>
              </a:rPr>
              <a:t>(W</a:t>
            </a:r>
            <a:r>
              <a:rPr lang="en-US" altLang="ko-KR" sz="1200" b="1" baseline="-25000" dirty="0">
                <a:latin typeface="+mn-ea"/>
              </a:rPr>
              <a:t>hy</a:t>
            </a:r>
            <a:r>
              <a:rPr lang="en-US" altLang="ko-KR" sz="1200" b="1" dirty="0">
                <a:latin typeface="+mn-ea"/>
              </a:rPr>
              <a:t> x </a:t>
            </a:r>
            <a:r>
              <a:rPr lang="en-US" altLang="ko-KR" sz="1200" b="1" dirty="0" err="1">
                <a:latin typeface="+mn-ea"/>
              </a:rPr>
              <a:t>h</a:t>
            </a:r>
            <a:r>
              <a:rPr lang="en-US" altLang="ko-KR" sz="1200" b="1" baseline="-25000" dirty="0" err="1">
                <a:latin typeface="+mn-ea"/>
              </a:rPr>
              <a:t>t</a:t>
            </a:r>
            <a:r>
              <a:rPr lang="en-US" altLang="ko-KR" sz="1200" b="1" dirty="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의 오차</a:t>
            </a:r>
            <a:r>
              <a:rPr lang="en-US" altLang="ko-KR" sz="1200" dirty="0">
                <a:latin typeface="+mn-ea"/>
              </a:rPr>
              <a:t>(E)</a:t>
            </a:r>
            <a:r>
              <a:rPr lang="ko-KR" altLang="en-US" sz="1200" dirty="0">
                <a:latin typeface="+mn-ea"/>
              </a:rPr>
              <a:t>는 심층 신경망에서 전방향학습과 달리 각 단계</a:t>
            </a:r>
            <a:r>
              <a:rPr lang="en-US" altLang="ko-KR" sz="1200" dirty="0">
                <a:latin typeface="+mn-ea"/>
              </a:rPr>
              <a:t>(t)</a:t>
            </a:r>
            <a:r>
              <a:rPr lang="ko-KR" altLang="en-US" sz="1200" dirty="0">
                <a:latin typeface="+mn-ea"/>
              </a:rPr>
              <a:t>마다 오차를 측정함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즉 각 단계마다 실제 값 </a:t>
            </a:r>
            <a:r>
              <a:rPr lang="en-US" altLang="ko-KR" sz="1200" dirty="0">
                <a:latin typeface="+mn-ea"/>
              </a:rPr>
              <a:t>(y</a:t>
            </a:r>
            <a:r>
              <a:rPr lang="en-US" altLang="ko-KR" sz="1200" baseline="-25000" dirty="0">
                <a:latin typeface="+mn-ea"/>
              </a:rPr>
              <a:t>1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과 예측 값</a:t>
            </a:r>
            <a:r>
              <a:rPr lang="en-US" altLang="ko-KR" sz="1200" dirty="0">
                <a:latin typeface="+mn-ea"/>
              </a:rPr>
              <a:t>(y</a:t>
            </a:r>
            <a:r>
              <a:rPr lang="en-US" altLang="ko-KR" sz="1200" baseline="-25000" dirty="0">
                <a:latin typeface="+mn-ea"/>
              </a:rPr>
              <a:t>1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으로 오차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 제곱 오차 적용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이용하여 측정함</a:t>
            </a:r>
          </a:p>
        </p:txBody>
      </p:sp>
      <p:grpSp>
        <p:nvGrpSpPr>
          <p:cNvPr id="2082" name="그룹 2081">
            <a:extLst>
              <a:ext uri="{FF2B5EF4-FFF2-40B4-BE49-F238E27FC236}">
                <a16:creationId xmlns:a16="http://schemas.microsoft.com/office/drawing/2014/main" id="{BFFE277C-8655-DDD4-D527-32EBE1E816C6}"/>
              </a:ext>
            </a:extLst>
          </p:cNvPr>
          <p:cNvGrpSpPr/>
          <p:nvPr/>
        </p:nvGrpSpPr>
        <p:grpSpPr>
          <a:xfrm>
            <a:off x="2305015" y="2988680"/>
            <a:ext cx="7581970" cy="3407283"/>
            <a:chOff x="2305015" y="1441715"/>
            <a:chExt cx="7581970" cy="3407283"/>
          </a:xfrm>
        </p:grpSpPr>
        <p:grpSp>
          <p:nvGrpSpPr>
            <p:cNvPr id="2083" name="그룹 2082">
              <a:extLst>
                <a:ext uri="{FF2B5EF4-FFF2-40B4-BE49-F238E27FC236}">
                  <a16:creationId xmlns:a16="http://schemas.microsoft.com/office/drawing/2014/main" id="{B5792FD1-5ED6-B2FA-8B75-5B2E513D2792}"/>
                </a:ext>
              </a:extLst>
            </p:cNvPr>
            <p:cNvGrpSpPr/>
            <p:nvPr/>
          </p:nvGrpSpPr>
          <p:grpSpPr>
            <a:xfrm>
              <a:off x="2305015" y="1441715"/>
              <a:ext cx="7581970" cy="3407283"/>
              <a:chOff x="2305015" y="1349989"/>
              <a:chExt cx="7581970" cy="3407283"/>
            </a:xfrm>
          </p:grpSpPr>
          <p:grpSp>
            <p:nvGrpSpPr>
              <p:cNvPr id="2087" name="그룹 2086">
                <a:extLst>
                  <a:ext uri="{FF2B5EF4-FFF2-40B4-BE49-F238E27FC236}">
                    <a16:creationId xmlns:a16="http://schemas.microsoft.com/office/drawing/2014/main" id="{98A82749-0A2F-A01E-2A1B-457BA3FFF21A}"/>
                  </a:ext>
                </a:extLst>
              </p:cNvPr>
              <p:cNvGrpSpPr/>
              <p:nvPr/>
            </p:nvGrpSpPr>
            <p:grpSpPr>
              <a:xfrm>
                <a:off x="2305015" y="2100728"/>
                <a:ext cx="7581970" cy="2656544"/>
                <a:chOff x="1045044" y="2538035"/>
                <a:chExt cx="7581970" cy="2656544"/>
              </a:xfrm>
            </p:grpSpPr>
            <p:sp>
              <p:nvSpPr>
                <p:cNvPr id="2095" name="타원 2094">
                  <a:extLst>
                    <a:ext uri="{FF2B5EF4-FFF2-40B4-BE49-F238E27FC236}">
                      <a16:creationId xmlns:a16="http://schemas.microsoft.com/office/drawing/2014/main" id="{131CAE12-3DF1-3FE5-4808-000A05FBDCC0}"/>
                    </a:ext>
                  </a:extLst>
                </p:cNvPr>
                <p:cNvSpPr/>
                <p:nvPr/>
              </p:nvSpPr>
              <p:spPr>
                <a:xfrm>
                  <a:off x="1362588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y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6" name="사각형: 둥근 모서리 2095">
                  <a:extLst>
                    <a:ext uri="{FF2B5EF4-FFF2-40B4-BE49-F238E27FC236}">
                      <a16:creationId xmlns:a16="http://schemas.microsoft.com/office/drawing/2014/main" id="{23DBAD05-F3FC-95CB-AAC5-CA23A33D245A}"/>
                    </a:ext>
                  </a:extLst>
                </p:cNvPr>
                <p:cNvSpPr/>
                <p:nvPr/>
              </p:nvSpPr>
              <p:spPr>
                <a:xfrm>
                  <a:off x="1045044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h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7" name="타원 2096">
                  <a:extLst>
                    <a:ext uri="{FF2B5EF4-FFF2-40B4-BE49-F238E27FC236}">
                      <a16:creationId xmlns:a16="http://schemas.microsoft.com/office/drawing/2014/main" id="{3E0075AC-1688-3CF3-6D24-B43229F72A41}"/>
                    </a:ext>
                  </a:extLst>
                </p:cNvPr>
                <p:cNvSpPr/>
                <p:nvPr/>
              </p:nvSpPr>
              <p:spPr>
                <a:xfrm>
                  <a:off x="1362588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X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98" name="직선 화살표 연결선 2097">
                  <a:extLst>
                    <a:ext uri="{FF2B5EF4-FFF2-40B4-BE49-F238E27FC236}">
                      <a16:creationId xmlns:a16="http://schemas.microsoft.com/office/drawing/2014/main" id="{EC5ABAD5-53CF-72D5-C446-11248D0F06E6}"/>
                    </a:ext>
                  </a:extLst>
                </p:cNvPr>
                <p:cNvCxnSpPr>
                  <a:cxnSpLocks/>
                  <a:stCxn id="2097" idx="0"/>
                  <a:endCxn id="2096" idx="2"/>
                </p:cNvCxnSpPr>
                <p:nvPr/>
              </p:nvCxnSpPr>
              <p:spPr>
                <a:xfrm flipV="1">
                  <a:off x="1632588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9" name="직선 화살표 연결선 2098">
                  <a:extLst>
                    <a:ext uri="{FF2B5EF4-FFF2-40B4-BE49-F238E27FC236}">
                      <a16:creationId xmlns:a16="http://schemas.microsoft.com/office/drawing/2014/main" id="{3685B1E3-DCFC-D0FF-D592-7305447625AA}"/>
                    </a:ext>
                  </a:extLst>
                </p:cNvPr>
                <p:cNvCxnSpPr>
                  <a:cxnSpLocks/>
                  <a:stCxn id="2096" idx="0"/>
                  <a:endCxn id="2095" idx="4"/>
                </p:cNvCxnSpPr>
                <p:nvPr/>
              </p:nvCxnSpPr>
              <p:spPr>
                <a:xfrm flipV="1">
                  <a:off x="1632588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00" name="타원 2099">
                  <a:extLst>
                    <a:ext uri="{FF2B5EF4-FFF2-40B4-BE49-F238E27FC236}">
                      <a16:creationId xmlns:a16="http://schemas.microsoft.com/office/drawing/2014/main" id="{C2887CAC-B976-F954-F1DD-46FE0BE8AE36}"/>
                    </a:ext>
                  </a:extLst>
                </p:cNvPr>
                <p:cNvSpPr/>
                <p:nvPr/>
              </p:nvSpPr>
              <p:spPr>
                <a:xfrm>
                  <a:off x="3768509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y</a:t>
                  </a:r>
                  <a:r>
                    <a:rPr kumimoji="0" lang="en-US" altLang="ko-KR" sz="10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t-1</a:t>
                  </a:r>
                  <a:endParaRPr kumimoji="0" lang="ko-KR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2Coding"/>
                    <a:ea typeface="나눔스퀘어 네오 Regular"/>
                    <a:cs typeface="+mn-cs"/>
                  </a:endParaRPr>
                </a:p>
              </p:txBody>
            </p:sp>
            <p:sp>
              <p:nvSpPr>
                <p:cNvPr id="2101" name="사각형: 둥근 모서리 2100">
                  <a:extLst>
                    <a:ext uri="{FF2B5EF4-FFF2-40B4-BE49-F238E27FC236}">
                      <a16:creationId xmlns:a16="http://schemas.microsoft.com/office/drawing/2014/main" id="{1B991B10-29A6-5E10-39C1-F1E198666A10}"/>
                    </a:ext>
                  </a:extLst>
                </p:cNvPr>
                <p:cNvSpPr/>
                <p:nvPr/>
              </p:nvSpPr>
              <p:spPr>
                <a:xfrm>
                  <a:off x="3450965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aseline="-25000" dirty="0">
                      <a:solidFill>
                        <a:schemeClr val="tx1"/>
                      </a:solidFill>
                    </a:rPr>
                    <a:t>t-1</a:t>
                  </a:r>
                  <a:endParaRPr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2" name="타원 2101">
                  <a:extLst>
                    <a:ext uri="{FF2B5EF4-FFF2-40B4-BE49-F238E27FC236}">
                      <a16:creationId xmlns:a16="http://schemas.microsoft.com/office/drawing/2014/main" id="{84428C59-115E-AACE-DD4C-C0F63CBD491E}"/>
                    </a:ext>
                  </a:extLst>
                </p:cNvPr>
                <p:cNvSpPr/>
                <p:nvPr/>
              </p:nvSpPr>
              <p:spPr>
                <a:xfrm>
                  <a:off x="3768509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000" baseline="-25000" dirty="0">
                      <a:solidFill>
                        <a:schemeClr val="tx1"/>
                      </a:solidFill>
                    </a:rPr>
                    <a:t>t-1</a:t>
                  </a:r>
                  <a:endParaRPr lang="ko-KR" altLang="en-US" sz="1000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3" name="직선 화살표 연결선 2102">
                  <a:extLst>
                    <a:ext uri="{FF2B5EF4-FFF2-40B4-BE49-F238E27FC236}">
                      <a16:creationId xmlns:a16="http://schemas.microsoft.com/office/drawing/2014/main" id="{D9690C77-BEAA-4718-5410-860CB1EDB705}"/>
                    </a:ext>
                  </a:extLst>
                </p:cNvPr>
                <p:cNvCxnSpPr>
                  <a:cxnSpLocks/>
                  <a:stCxn id="2102" idx="0"/>
                  <a:endCxn id="2101" idx="2"/>
                </p:cNvCxnSpPr>
                <p:nvPr/>
              </p:nvCxnSpPr>
              <p:spPr>
                <a:xfrm flipV="1">
                  <a:off x="4038509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4" name="직선 화살표 연결선 2103">
                  <a:extLst>
                    <a:ext uri="{FF2B5EF4-FFF2-40B4-BE49-F238E27FC236}">
                      <a16:creationId xmlns:a16="http://schemas.microsoft.com/office/drawing/2014/main" id="{B491B950-87A9-649A-2323-D7FAAFCC84DF}"/>
                    </a:ext>
                  </a:extLst>
                </p:cNvPr>
                <p:cNvCxnSpPr>
                  <a:cxnSpLocks/>
                  <a:stCxn id="2101" idx="0"/>
                  <a:endCxn id="2100" idx="4"/>
                </p:cNvCxnSpPr>
                <p:nvPr/>
              </p:nvCxnSpPr>
              <p:spPr>
                <a:xfrm flipV="1">
                  <a:off x="4038509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05" name="타원 2104">
                  <a:extLst>
                    <a:ext uri="{FF2B5EF4-FFF2-40B4-BE49-F238E27FC236}">
                      <a16:creationId xmlns:a16="http://schemas.microsoft.com/office/drawing/2014/main" id="{6C5150BE-7EAA-74E0-5C73-0094C3A288B5}"/>
                    </a:ext>
                  </a:extLst>
                </p:cNvPr>
                <p:cNvSpPr/>
                <p:nvPr/>
              </p:nvSpPr>
              <p:spPr>
                <a:xfrm>
                  <a:off x="5316887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y</a:t>
                  </a:r>
                  <a:r>
                    <a:rPr kumimoji="0" lang="en-US" altLang="ko-KR" sz="1000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</a:t>
                  </a:r>
                  <a:endParaRPr kumimoji="0" lang="ko-KR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2Coding"/>
                    <a:ea typeface="나눔스퀘어 네오 Regular"/>
                    <a:cs typeface="+mn-cs"/>
                  </a:endParaRPr>
                </a:p>
              </p:txBody>
            </p:sp>
            <p:sp>
              <p:nvSpPr>
                <p:cNvPr id="2106" name="사각형: 둥근 모서리 2105">
                  <a:extLst>
                    <a:ext uri="{FF2B5EF4-FFF2-40B4-BE49-F238E27FC236}">
                      <a16:creationId xmlns:a16="http://schemas.microsoft.com/office/drawing/2014/main" id="{9490FAB4-7FF7-A28A-5AB1-262FA223EF2B}"/>
                    </a:ext>
                  </a:extLst>
                </p:cNvPr>
                <p:cNvSpPr/>
                <p:nvPr/>
              </p:nvSpPr>
              <p:spPr>
                <a:xfrm>
                  <a:off x="4999343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aseline="-25000" dirty="0" err="1">
                      <a:solidFill>
                        <a:schemeClr val="tx1"/>
                      </a:solidFill>
                    </a:rPr>
                    <a:t>t</a:t>
                  </a:r>
                  <a:endParaRPr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7" name="타원 2106">
                  <a:extLst>
                    <a:ext uri="{FF2B5EF4-FFF2-40B4-BE49-F238E27FC236}">
                      <a16:creationId xmlns:a16="http://schemas.microsoft.com/office/drawing/2014/main" id="{9DC87833-86D8-04CF-0AE8-4F2ED5DE7B4E}"/>
                    </a:ext>
                  </a:extLst>
                </p:cNvPr>
                <p:cNvSpPr/>
                <p:nvPr/>
              </p:nvSpPr>
              <p:spPr>
                <a:xfrm>
                  <a:off x="5316887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X</a:t>
                  </a:r>
                  <a:r>
                    <a:rPr lang="en-US" altLang="ko-KR" sz="1000" baseline="-25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t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08" name="직선 화살표 연결선 2107">
                  <a:extLst>
                    <a:ext uri="{FF2B5EF4-FFF2-40B4-BE49-F238E27FC236}">
                      <a16:creationId xmlns:a16="http://schemas.microsoft.com/office/drawing/2014/main" id="{7B2839FD-FC20-A667-0944-DD36FED0D3E6}"/>
                    </a:ext>
                  </a:extLst>
                </p:cNvPr>
                <p:cNvCxnSpPr>
                  <a:cxnSpLocks/>
                  <a:stCxn id="2107" idx="0"/>
                  <a:endCxn id="2106" idx="2"/>
                </p:cNvCxnSpPr>
                <p:nvPr/>
              </p:nvCxnSpPr>
              <p:spPr>
                <a:xfrm flipV="1">
                  <a:off x="5586887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9" name="직선 화살표 연결선 2108">
                  <a:extLst>
                    <a:ext uri="{FF2B5EF4-FFF2-40B4-BE49-F238E27FC236}">
                      <a16:creationId xmlns:a16="http://schemas.microsoft.com/office/drawing/2014/main" id="{AC2C20ED-787D-ACF8-ACCE-63B7C32EC250}"/>
                    </a:ext>
                  </a:extLst>
                </p:cNvPr>
                <p:cNvCxnSpPr>
                  <a:cxnSpLocks/>
                  <a:stCxn id="2106" idx="0"/>
                  <a:endCxn id="2105" idx="4"/>
                </p:cNvCxnSpPr>
                <p:nvPr/>
              </p:nvCxnSpPr>
              <p:spPr>
                <a:xfrm flipV="1">
                  <a:off x="5586887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10" name="타원 2109">
                  <a:extLst>
                    <a:ext uri="{FF2B5EF4-FFF2-40B4-BE49-F238E27FC236}">
                      <a16:creationId xmlns:a16="http://schemas.microsoft.com/office/drawing/2014/main" id="{6F0C2490-8B16-7338-6B73-9D4E4324722B}"/>
                    </a:ext>
                  </a:extLst>
                </p:cNvPr>
                <p:cNvSpPr/>
                <p:nvPr/>
              </p:nvSpPr>
              <p:spPr>
                <a:xfrm>
                  <a:off x="6865265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y</a:t>
                  </a:r>
                  <a:r>
                    <a:rPr kumimoji="0" lang="en-US" altLang="ko-KR" sz="10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</a:t>
                  </a:r>
                  <a:r>
                    <a:rPr lang="en-US" altLang="ko-KR" sz="1000" baseline="-25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+1</a:t>
                  </a:r>
                  <a:endParaRPr kumimoji="0" lang="ko-KR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2Coding"/>
                    <a:ea typeface="나눔스퀘어 네오 Regular"/>
                    <a:cs typeface="+mn-cs"/>
                  </a:endParaRPr>
                </a:p>
              </p:txBody>
            </p:sp>
            <p:sp>
              <p:nvSpPr>
                <p:cNvPr id="2111" name="사각형: 둥근 모서리 2110">
                  <a:extLst>
                    <a:ext uri="{FF2B5EF4-FFF2-40B4-BE49-F238E27FC236}">
                      <a16:creationId xmlns:a16="http://schemas.microsoft.com/office/drawing/2014/main" id="{7189F0D3-7803-A665-1AB4-6CF3E7F27D76}"/>
                    </a:ext>
                  </a:extLst>
                </p:cNvPr>
                <p:cNvSpPr/>
                <p:nvPr/>
              </p:nvSpPr>
              <p:spPr>
                <a:xfrm>
                  <a:off x="6547721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aseline="-25000" dirty="0">
                      <a:solidFill>
                        <a:schemeClr val="tx1"/>
                      </a:solidFill>
                    </a:rPr>
                    <a:t>t+1</a:t>
                  </a:r>
                  <a:endParaRPr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2" name="타원 2111">
                  <a:extLst>
                    <a:ext uri="{FF2B5EF4-FFF2-40B4-BE49-F238E27FC236}">
                      <a16:creationId xmlns:a16="http://schemas.microsoft.com/office/drawing/2014/main" id="{F96D0D28-0417-929D-FAD3-C0B38A2CA53A}"/>
                    </a:ext>
                  </a:extLst>
                </p:cNvPr>
                <p:cNvSpPr/>
                <p:nvPr/>
              </p:nvSpPr>
              <p:spPr>
                <a:xfrm>
                  <a:off x="6865265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X</a:t>
                  </a:r>
                  <a:r>
                    <a:rPr kumimoji="0" lang="en-US" altLang="ko-KR" sz="10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t+1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13" name="직선 화살표 연결선 2112">
                  <a:extLst>
                    <a:ext uri="{FF2B5EF4-FFF2-40B4-BE49-F238E27FC236}">
                      <a16:creationId xmlns:a16="http://schemas.microsoft.com/office/drawing/2014/main" id="{32895F55-D597-78C2-1786-58741DF9F6A5}"/>
                    </a:ext>
                  </a:extLst>
                </p:cNvPr>
                <p:cNvCxnSpPr>
                  <a:cxnSpLocks/>
                  <a:stCxn id="2112" idx="0"/>
                  <a:endCxn id="2111" idx="2"/>
                </p:cNvCxnSpPr>
                <p:nvPr/>
              </p:nvCxnSpPr>
              <p:spPr>
                <a:xfrm flipV="1">
                  <a:off x="7135265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4" name="직선 화살표 연결선 2113">
                  <a:extLst>
                    <a:ext uri="{FF2B5EF4-FFF2-40B4-BE49-F238E27FC236}">
                      <a16:creationId xmlns:a16="http://schemas.microsoft.com/office/drawing/2014/main" id="{EEA86CEF-6E13-C948-CF2F-1C51CF297A36}"/>
                    </a:ext>
                  </a:extLst>
                </p:cNvPr>
                <p:cNvCxnSpPr>
                  <a:cxnSpLocks/>
                  <a:stCxn id="2111" idx="0"/>
                  <a:endCxn id="2110" idx="4"/>
                </p:cNvCxnSpPr>
                <p:nvPr/>
              </p:nvCxnSpPr>
              <p:spPr>
                <a:xfrm flipV="1">
                  <a:off x="7135265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5" name="직선 화살표 연결선 2114">
                  <a:extLst>
                    <a:ext uri="{FF2B5EF4-FFF2-40B4-BE49-F238E27FC236}">
                      <a16:creationId xmlns:a16="http://schemas.microsoft.com/office/drawing/2014/main" id="{7D0D691A-FC77-F746-E50E-41CAE3830950}"/>
                    </a:ext>
                  </a:extLst>
                </p:cNvPr>
                <p:cNvCxnSpPr>
                  <a:cxnSpLocks/>
                  <a:stCxn id="2101" idx="3"/>
                  <a:endCxn id="2106" idx="1"/>
                </p:cNvCxnSpPr>
                <p:nvPr/>
              </p:nvCxnSpPr>
              <p:spPr>
                <a:xfrm>
                  <a:off x="4626052" y="3866307"/>
                  <a:ext cx="37329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6" name="직선 화살표 연결선 2115">
                  <a:extLst>
                    <a:ext uri="{FF2B5EF4-FFF2-40B4-BE49-F238E27FC236}">
                      <a16:creationId xmlns:a16="http://schemas.microsoft.com/office/drawing/2014/main" id="{B0E0812A-61C4-CF8B-1D8A-07AB59E8D2A5}"/>
                    </a:ext>
                  </a:extLst>
                </p:cNvPr>
                <p:cNvCxnSpPr/>
                <p:nvPr/>
              </p:nvCxnSpPr>
              <p:spPr>
                <a:xfrm>
                  <a:off x="3077674" y="3866307"/>
                  <a:ext cx="37329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7" name="직선 화살표 연결선 2116">
                  <a:extLst>
                    <a:ext uri="{FF2B5EF4-FFF2-40B4-BE49-F238E27FC236}">
                      <a16:creationId xmlns:a16="http://schemas.microsoft.com/office/drawing/2014/main" id="{58655CEE-AE33-FFBA-014B-3C15AF7EB0B0}"/>
                    </a:ext>
                  </a:extLst>
                </p:cNvPr>
                <p:cNvCxnSpPr>
                  <a:cxnSpLocks/>
                  <a:stCxn id="2106" idx="3"/>
                  <a:endCxn id="2111" idx="1"/>
                </p:cNvCxnSpPr>
                <p:nvPr/>
              </p:nvCxnSpPr>
              <p:spPr>
                <a:xfrm>
                  <a:off x="6174430" y="3866307"/>
                  <a:ext cx="37329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8" name="직선 화살표 연결선 2117">
                  <a:extLst>
                    <a:ext uri="{FF2B5EF4-FFF2-40B4-BE49-F238E27FC236}">
                      <a16:creationId xmlns:a16="http://schemas.microsoft.com/office/drawing/2014/main" id="{221B33CD-37D5-28D5-F007-D72CC4DB568E}"/>
                    </a:ext>
                  </a:extLst>
                </p:cNvPr>
                <p:cNvCxnSpPr/>
                <p:nvPr/>
              </p:nvCxnSpPr>
              <p:spPr>
                <a:xfrm>
                  <a:off x="7722808" y="3866307"/>
                  <a:ext cx="37329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9" name="화살표: 원형 2118">
                  <a:extLst>
                    <a:ext uri="{FF2B5EF4-FFF2-40B4-BE49-F238E27FC236}">
                      <a16:creationId xmlns:a16="http://schemas.microsoft.com/office/drawing/2014/main" id="{1EDD2005-66C5-B150-4DE1-96429D4C45F7}"/>
                    </a:ext>
                  </a:extLst>
                </p:cNvPr>
                <p:cNvSpPr/>
                <p:nvPr/>
              </p:nvSpPr>
              <p:spPr>
                <a:xfrm rot="5400000">
                  <a:off x="1963330" y="3533445"/>
                  <a:ext cx="539999" cy="665726"/>
                </a:xfrm>
                <a:prstGeom prst="circularArrow">
                  <a:avLst>
                    <a:gd name="adj1" fmla="val 5136"/>
                    <a:gd name="adj2" fmla="val 1180453"/>
                    <a:gd name="adj3" fmla="val 20305498"/>
                    <a:gd name="adj4" fmla="val 10712239"/>
                    <a:gd name="adj5" fmla="val 1109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0" name="TextBox 2119">
                  <a:extLst>
                    <a:ext uri="{FF2B5EF4-FFF2-40B4-BE49-F238E27FC236}">
                      <a16:creationId xmlns:a16="http://schemas.microsoft.com/office/drawing/2014/main" id="{26EA60CF-AE99-B044-0640-46C6A52DEEBD}"/>
                    </a:ext>
                  </a:extLst>
                </p:cNvPr>
                <p:cNvSpPr txBox="1"/>
                <p:nvPr/>
              </p:nvSpPr>
              <p:spPr>
                <a:xfrm>
                  <a:off x="2339377" y="3953643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21" name="TextBox 2120">
                  <a:extLst>
                    <a:ext uri="{FF2B5EF4-FFF2-40B4-BE49-F238E27FC236}">
                      <a16:creationId xmlns:a16="http://schemas.microsoft.com/office/drawing/2014/main" id="{6B9FF260-D9B7-78AB-984E-8EBBF57D842C}"/>
                    </a:ext>
                  </a:extLst>
                </p:cNvPr>
                <p:cNvSpPr txBox="1"/>
                <p:nvPr/>
              </p:nvSpPr>
              <p:spPr>
                <a:xfrm>
                  <a:off x="1625891" y="413630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  <p:sp>
              <p:nvSpPr>
                <p:cNvPr id="2122" name="TextBox 2121">
                  <a:extLst>
                    <a:ext uri="{FF2B5EF4-FFF2-40B4-BE49-F238E27FC236}">
                      <a16:creationId xmlns:a16="http://schemas.microsoft.com/office/drawing/2014/main" id="{E5806063-8228-389C-C1A6-AC21F13B1038}"/>
                    </a:ext>
                  </a:extLst>
                </p:cNvPr>
                <p:cNvSpPr txBox="1"/>
                <p:nvPr/>
              </p:nvSpPr>
              <p:spPr>
                <a:xfrm>
                  <a:off x="1629699" y="3223236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23" name="화살표: 오른쪽 2122">
                  <a:extLst>
                    <a:ext uri="{FF2B5EF4-FFF2-40B4-BE49-F238E27FC236}">
                      <a16:creationId xmlns:a16="http://schemas.microsoft.com/office/drawing/2014/main" id="{61F146CB-72C9-18AC-5850-8A6D9BB30CC6}"/>
                    </a:ext>
                  </a:extLst>
                </p:cNvPr>
                <p:cNvSpPr/>
                <p:nvPr/>
              </p:nvSpPr>
              <p:spPr>
                <a:xfrm>
                  <a:off x="2580689" y="3746377"/>
                  <a:ext cx="453970" cy="239859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4" name="TextBox 2123">
                  <a:extLst>
                    <a:ext uri="{FF2B5EF4-FFF2-40B4-BE49-F238E27FC236}">
                      <a16:creationId xmlns:a16="http://schemas.microsoft.com/office/drawing/2014/main" id="{CCA76D8E-3A1E-7C6A-1198-6CA118792AED}"/>
                    </a:ext>
                  </a:extLst>
                </p:cNvPr>
                <p:cNvSpPr txBox="1"/>
                <p:nvPr/>
              </p:nvSpPr>
              <p:spPr>
                <a:xfrm>
                  <a:off x="2534750" y="3560123"/>
                  <a:ext cx="45076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/>
                    <a:t>펼침</a:t>
                  </a:r>
                </a:p>
              </p:txBody>
            </p:sp>
            <p:sp>
              <p:nvSpPr>
                <p:cNvPr id="2125" name="TextBox 2124">
                  <a:extLst>
                    <a:ext uri="{FF2B5EF4-FFF2-40B4-BE49-F238E27FC236}">
                      <a16:creationId xmlns:a16="http://schemas.microsoft.com/office/drawing/2014/main" id="{D2206991-0B3C-9803-B3B7-59B0360A42F9}"/>
                    </a:ext>
                  </a:extLst>
                </p:cNvPr>
                <p:cNvSpPr txBox="1"/>
                <p:nvPr/>
              </p:nvSpPr>
              <p:spPr>
                <a:xfrm>
                  <a:off x="3031644" y="3852309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26" name="TextBox 2125">
                  <a:extLst>
                    <a:ext uri="{FF2B5EF4-FFF2-40B4-BE49-F238E27FC236}">
                      <a16:creationId xmlns:a16="http://schemas.microsoft.com/office/drawing/2014/main" id="{DDBB5E7B-6AFA-FF40-3F56-D4CFE2DE0B79}"/>
                    </a:ext>
                  </a:extLst>
                </p:cNvPr>
                <p:cNvSpPr txBox="1"/>
                <p:nvPr/>
              </p:nvSpPr>
              <p:spPr>
                <a:xfrm>
                  <a:off x="4588388" y="3853036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27" name="TextBox 2126">
                  <a:extLst>
                    <a:ext uri="{FF2B5EF4-FFF2-40B4-BE49-F238E27FC236}">
                      <a16:creationId xmlns:a16="http://schemas.microsoft.com/office/drawing/2014/main" id="{1E7EDE04-F782-928A-DDF7-E3A9E5DA7E9E}"/>
                    </a:ext>
                  </a:extLst>
                </p:cNvPr>
                <p:cNvSpPr txBox="1"/>
                <p:nvPr/>
              </p:nvSpPr>
              <p:spPr>
                <a:xfrm>
                  <a:off x="6130730" y="3846686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28" name="TextBox 2127">
                  <a:extLst>
                    <a:ext uri="{FF2B5EF4-FFF2-40B4-BE49-F238E27FC236}">
                      <a16:creationId xmlns:a16="http://schemas.microsoft.com/office/drawing/2014/main" id="{54E878E3-D5E9-CCFB-097A-B5E455341D3B}"/>
                    </a:ext>
                  </a:extLst>
                </p:cNvPr>
                <p:cNvSpPr txBox="1"/>
                <p:nvPr/>
              </p:nvSpPr>
              <p:spPr>
                <a:xfrm>
                  <a:off x="7722807" y="3853763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29" name="TextBox 2128">
                  <a:extLst>
                    <a:ext uri="{FF2B5EF4-FFF2-40B4-BE49-F238E27FC236}">
                      <a16:creationId xmlns:a16="http://schemas.microsoft.com/office/drawing/2014/main" id="{BA5A26CD-67AD-28D5-30FD-B4C4C93A77D7}"/>
                    </a:ext>
                  </a:extLst>
                </p:cNvPr>
                <p:cNvSpPr txBox="1"/>
                <p:nvPr/>
              </p:nvSpPr>
              <p:spPr>
                <a:xfrm>
                  <a:off x="8096099" y="3637067"/>
                  <a:ext cx="530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...</a:t>
                  </a:r>
                  <a:endParaRPr lang="ko-KR" altLang="en-US" dirty="0"/>
                </a:p>
              </p:txBody>
            </p:sp>
            <p:sp>
              <p:nvSpPr>
                <p:cNvPr id="2130" name="TextBox 2129">
                  <a:extLst>
                    <a:ext uri="{FF2B5EF4-FFF2-40B4-BE49-F238E27FC236}">
                      <a16:creationId xmlns:a16="http://schemas.microsoft.com/office/drawing/2014/main" id="{AD09F178-43D3-B583-CE5B-04DC0256F441}"/>
                    </a:ext>
                  </a:extLst>
                </p:cNvPr>
                <p:cNvSpPr txBox="1"/>
                <p:nvPr/>
              </p:nvSpPr>
              <p:spPr>
                <a:xfrm>
                  <a:off x="4036907" y="3213310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31" name="TextBox 2130">
                  <a:extLst>
                    <a:ext uri="{FF2B5EF4-FFF2-40B4-BE49-F238E27FC236}">
                      <a16:creationId xmlns:a16="http://schemas.microsoft.com/office/drawing/2014/main" id="{469AEB7E-F8BB-7E87-0F48-63B88AC51AD1}"/>
                    </a:ext>
                  </a:extLst>
                </p:cNvPr>
                <p:cNvSpPr txBox="1"/>
                <p:nvPr/>
              </p:nvSpPr>
              <p:spPr>
                <a:xfrm>
                  <a:off x="5585284" y="322391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32" name="TextBox 2131">
                  <a:extLst>
                    <a:ext uri="{FF2B5EF4-FFF2-40B4-BE49-F238E27FC236}">
                      <a16:creationId xmlns:a16="http://schemas.microsoft.com/office/drawing/2014/main" id="{A160267E-736A-56F2-6622-CA83266B9C51}"/>
                    </a:ext>
                  </a:extLst>
                </p:cNvPr>
                <p:cNvSpPr txBox="1"/>
                <p:nvPr/>
              </p:nvSpPr>
              <p:spPr>
                <a:xfrm>
                  <a:off x="7133661" y="322391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33" name="TextBox 2132">
                  <a:extLst>
                    <a:ext uri="{FF2B5EF4-FFF2-40B4-BE49-F238E27FC236}">
                      <a16:creationId xmlns:a16="http://schemas.microsoft.com/office/drawing/2014/main" id="{1EC8B4B2-43CD-EE7D-B641-0DFEF2F3FB64}"/>
                    </a:ext>
                  </a:extLst>
                </p:cNvPr>
                <p:cNvSpPr txBox="1"/>
                <p:nvPr/>
              </p:nvSpPr>
              <p:spPr>
                <a:xfrm>
                  <a:off x="4049991" y="413630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  <p:sp>
              <p:nvSpPr>
                <p:cNvPr id="2134" name="TextBox 2133">
                  <a:extLst>
                    <a:ext uri="{FF2B5EF4-FFF2-40B4-BE49-F238E27FC236}">
                      <a16:creationId xmlns:a16="http://schemas.microsoft.com/office/drawing/2014/main" id="{C0E0AAC4-BBF5-3245-ACA8-1D9718413C3E}"/>
                    </a:ext>
                  </a:extLst>
                </p:cNvPr>
                <p:cNvSpPr txBox="1"/>
                <p:nvPr/>
              </p:nvSpPr>
              <p:spPr>
                <a:xfrm>
                  <a:off x="5598960" y="4137550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  <p:sp>
              <p:nvSpPr>
                <p:cNvPr id="2135" name="TextBox 2134">
                  <a:extLst>
                    <a:ext uri="{FF2B5EF4-FFF2-40B4-BE49-F238E27FC236}">
                      <a16:creationId xmlns:a16="http://schemas.microsoft.com/office/drawing/2014/main" id="{873427E3-42BF-F4AE-9E0C-99788B94B7B0}"/>
                    </a:ext>
                  </a:extLst>
                </p:cNvPr>
                <p:cNvSpPr txBox="1"/>
                <p:nvPr/>
              </p:nvSpPr>
              <p:spPr>
                <a:xfrm>
                  <a:off x="7147337" y="4137550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</p:grpSp>
          <p:sp>
            <p:nvSpPr>
              <p:cNvPr id="2088" name="타원 2087">
                <a:extLst>
                  <a:ext uri="{FF2B5EF4-FFF2-40B4-BE49-F238E27FC236}">
                    <a16:creationId xmlns:a16="http://schemas.microsoft.com/office/drawing/2014/main" id="{021010D8-18B5-8B41-40B7-E8056AF6917A}"/>
                  </a:ext>
                </a:extLst>
              </p:cNvPr>
              <p:cNvSpPr/>
              <p:nvPr/>
            </p:nvSpPr>
            <p:spPr>
              <a:xfrm>
                <a:off x="5672383" y="2154728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92500"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sz="1600" baseline="-25000" dirty="0">
                    <a:solidFill>
                      <a:schemeClr val="tx1"/>
                    </a:solidFill>
                  </a:rPr>
                  <a:t>t-1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89" name="직선 화살표 연결선 2088">
                <a:extLst>
                  <a:ext uri="{FF2B5EF4-FFF2-40B4-BE49-F238E27FC236}">
                    <a16:creationId xmlns:a16="http://schemas.microsoft.com/office/drawing/2014/main" id="{F758193D-0614-02C7-8BEC-EE5E3AB00A1A}"/>
                  </a:ext>
                </a:extLst>
              </p:cNvPr>
              <p:cNvCxnSpPr>
                <a:cxnSpLocks/>
                <a:stCxn id="2100" idx="6"/>
                <a:endCxn id="2088" idx="2"/>
              </p:cNvCxnSpPr>
              <p:nvPr/>
            </p:nvCxnSpPr>
            <p:spPr>
              <a:xfrm>
                <a:off x="5568480" y="2370728"/>
                <a:ext cx="1039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0" name="타원 2089">
                <a:extLst>
                  <a:ext uri="{FF2B5EF4-FFF2-40B4-BE49-F238E27FC236}">
                    <a16:creationId xmlns:a16="http://schemas.microsoft.com/office/drawing/2014/main" id="{4AB0B179-3CDD-A4F1-1EF1-ADDB6832ABE8}"/>
                  </a:ext>
                </a:extLst>
              </p:cNvPr>
              <p:cNvSpPr/>
              <p:nvPr/>
            </p:nvSpPr>
            <p:spPr>
              <a:xfrm>
                <a:off x="7224858" y="2153817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sz="1600" baseline="-25000" dirty="0">
                    <a:solidFill>
                      <a:schemeClr val="tx1"/>
                    </a:solidFill>
                  </a:rPr>
                  <a:t>t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91" name="직선 화살표 연결선 2090">
                <a:extLst>
                  <a:ext uri="{FF2B5EF4-FFF2-40B4-BE49-F238E27FC236}">
                    <a16:creationId xmlns:a16="http://schemas.microsoft.com/office/drawing/2014/main" id="{6109BF61-E7F5-F7AA-B2D8-71D80C275C70}"/>
                  </a:ext>
                </a:extLst>
              </p:cNvPr>
              <p:cNvCxnSpPr>
                <a:cxnSpLocks/>
                <a:endCxn id="2090" idx="2"/>
              </p:cNvCxnSpPr>
              <p:nvPr/>
            </p:nvCxnSpPr>
            <p:spPr>
              <a:xfrm>
                <a:off x="7120955" y="2369817"/>
                <a:ext cx="1039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2" name="타원 2091">
                <a:extLst>
                  <a:ext uri="{FF2B5EF4-FFF2-40B4-BE49-F238E27FC236}">
                    <a16:creationId xmlns:a16="http://schemas.microsoft.com/office/drawing/2014/main" id="{77B18DFA-4812-A050-180B-2414E475ADD6}"/>
                  </a:ext>
                </a:extLst>
              </p:cNvPr>
              <p:cNvSpPr/>
              <p:nvPr/>
            </p:nvSpPr>
            <p:spPr>
              <a:xfrm>
                <a:off x="8766778" y="2153817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92500"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sz="1600" baseline="-25000" dirty="0">
                    <a:solidFill>
                      <a:schemeClr val="tx1"/>
                    </a:solidFill>
                  </a:rPr>
                  <a:t>t+1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93" name="직선 화살표 연결선 2092">
                <a:extLst>
                  <a:ext uri="{FF2B5EF4-FFF2-40B4-BE49-F238E27FC236}">
                    <a16:creationId xmlns:a16="http://schemas.microsoft.com/office/drawing/2014/main" id="{AD90CEE7-E076-1B05-B37C-1DE9F8EE2411}"/>
                  </a:ext>
                </a:extLst>
              </p:cNvPr>
              <p:cNvCxnSpPr>
                <a:cxnSpLocks/>
                <a:endCxn id="2092" idx="2"/>
              </p:cNvCxnSpPr>
              <p:nvPr/>
            </p:nvCxnSpPr>
            <p:spPr>
              <a:xfrm>
                <a:off x="8662875" y="2369817"/>
                <a:ext cx="1039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4" name="타원 2093">
                <a:extLst>
                  <a:ext uri="{FF2B5EF4-FFF2-40B4-BE49-F238E27FC236}">
                    <a16:creationId xmlns:a16="http://schemas.microsoft.com/office/drawing/2014/main" id="{0FAD493B-BCC4-A840-8C41-1FCAB0B434D4}"/>
                  </a:ext>
                </a:extLst>
              </p:cNvPr>
              <p:cNvSpPr/>
              <p:nvPr/>
            </p:nvSpPr>
            <p:spPr>
              <a:xfrm>
                <a:off x="8766778" y="1349989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84" name="직선 화살표 연결선 2083">
              <a:extLst>
                <a:ext uri="{FF2B5EF4-FFF2-40B4-BE49-F238E27FC236}">
                  <a16:creationId xmlns:a16="http://schemas.microsoft.com/office/drawing/2014/main" id="{8BB0DE83-19DA-DAAD-A502-B645832E22A2}"/>
                </a:ext>
              </a:extLst>
            </p:cNvPr>
            <p:cNvCxnSpPr>
              <a:cxnSpLocks/>
              <a:stCxn id="2088" idx="0"/>
              <a:endCxn id="2094" idx="2"/>
            </p:cNvCxnSpPr>
            <p:nvPr/>
          </p:nvCxnSpPr>
          <p:spPr>
            <a:xfrm flipV="1">
              <a:off x="5888383" y="1657715"/>
              <a:ext cx="2878395" cy="5887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B8890128-B329-BA32-1C72-7F0DED45F100}"/>
                </a:ext>
              </a:extLst>
            </p:cNvPr>
            <p:cNvCxnSpPr>
              <a:cxnSpLocks/>
              <a:stCxn id="2090" idx="0"/>
              <a:endCxn id="2094" idx="2"/>
            </p:cNvCxnSpPr>
            <p:nvPr/>
          </p:nvCxnSpPr>
          <p:spPr>
            <a:xfrm flipV="1">
              <a:off x="7440858" y="1657715"/>
              <a:ext cx="1325920" cy="587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BBF29B40-6581-364C-53EC-C3DFA361405A}"/>
                </a:ext>
              </a:extLst>
            </p:cNvPr>
            <p:cNvCxnSpPr>
              <a:cxnSpLocks/>
              <a:stCxn id="2092" idx="0"/>
              <a:endCxn id="2094" idx="4"/>
            </p:cNvCxnSpPr>
            <p:nvPr/>
          </p:nvCxnSpPr>
          <p:spPr>
            <a:xfrm flipV="1">
              <a:off x="8982778" y="1873715"/>
              <a:ext cx="0" cy="371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FC2A29-A1EB-B246-764C-69E3F92E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838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46253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역방향 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667B7C4D-1F4B-3058-2FB0-36D6F9B9120E}"/>
              </a:ext>
            </a:extLst>
          </p:cNvPr>
          <p:cNvSpPr txBox="1"/>
          <p:nvPr/>
        </p:nvSpPr>
        <p:spPr>
          <a:xfrm>
            <a:off x="492380" y="1322391"/>
            <a:ext cx="10155344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에서 역전파는 </a:t>
            </a:r>
            <a:r>
              <a:rPr lang="en-US" altLang="ko-KR" sz="1200" dirty="0">
                <a:latin typeface="+mn-ea"/>
              </a:rPr>
              <a:t>BPTT</a:t>
            </a:r>
            <a:r>
              <a:rPr lang="ko-KR" altLang="en-US" sz="1200" dirty="0">
                <a:latin typeface="+mn-ea"/>
              </a:rPr>
              <a:t>를 이용하여 모든 단계마다 처음부터 끝까지 </a:t>
            </a:r>
            <a:r>
              <a:rPr lang="ko-KR" altLang="en-US" sz="1200" dirty="0" err="1">
                <a:latin typeface="+mn-ea"/>
              </a:rPr>
              <a:t>역전파</a:t>
            </a:r>
            <a:r>
              <a:rPr lang="ko-KR" altLang="en-US" sz="1200" dirty="0">
                <a:latin typeface="+mn-ea"/>
              </a:rPr>
              <a:t>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오차는 각 단계</a:t>
            </a:r>
            <a:r>
              <a:rPr lang="en-US" altLang="ko-KR" sz="1200" dirty="0">
                <a:latin typeface="+mn-ea"/>
              </a:rPr>
              <a:t>(t)</a:t>
            </a:r>
            <a:r>
              <a:rPr lang="ko-KR" altLang="en-US" sz="1200" dirty="0">
                <a:latin typeface="+mn-ea"/>
              </a:rPr>
              <a:t>마다 오차를 측정하고 이전 단계로 전달됨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이것을 </a:t>
            </a:r>
            <a:r>
              <a:rPr lang="en-US" altLang="ko-KR" sz="1200" dirty="0">
                <a:latin typeface="+mn-ea"/>
              </a:rPr>
              <a:t>BPTT</a:t>
            </a:r>
            <a:r>
              <a:rPr lang="ko-KR" altLang="en-US" sz="1200" dirty="0">
                <a:latin typeface="+mn-ea"/>
              </a:rPr>
              <a:t>라고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구한 오차를 이용하여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W</a:t>
            </a:r>
            <a:r>
              <a:rPr lang="en-US" altLang="ko-KR" sz="1200" baseline="-25000" dirty="0" err="1">
                <a:latin typeface="+mn-ea"/>
              </a:rPr>
              <a:t>xh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W</a:t>
            </a:r>
            <a:r>
              <a:rPr lang="en-US" altLang="ko-KR" sz="1200" baseline="-25000" dirty="0" err="1">
                <a:latin typeface="+mn-ea"/>
              </a:rPr>
              <a:t>hh</a:t>
            </a:r>
            <a:r>
              <a:rPr lang="en-US" altLang="ko-KR" sz="1200" dirty="0">
                <a:latin typeface="+mn-ea"/>
              </a:rPr>
              <a:t>, W</a:t>
            </a:r>
            <a:r>
              <a:rPr lang="en-US" altLang="ko-KR" sz="1200" baseline="-25000" dirty="0">
                <a:latin typeface="+mn-ea"/>
              </a:rPr>
              <a:t>hy </a:t>
            </a:r>
            <a:r>
              <a:rPr lang="ko-KR" altLang="en-US" sz="1200" dirty="0">
                <a:latin typeface="+mn-ea"/>
              </a:rPr>
              <a:t>및 바이어스</a:t>
            </a:r>
            <a:r>
              <a:rPr lang="en-US" altLang="ko-KR" sz="1200" dirty="0">
                <a:latin typeface="+mn-ea"/>
              </a:rPr>
              <a:t>(bias)</a:t>
            </a:r>
            <a:r>
              <a:rPr lang="ko-KR" altLang="en-US" sz="1200" dirty="0">
                <a:latin typeface="+mn-ea"/>
              </a:rPr>
              <a:t>를 업데이트함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이때 </a:t>
            </a:r>
            <a:r>
              <a:rPr lang="en-US" altLang="ko-KR" sz="1200" dirty="0">
                <a:latin typeface="+mn-ea"/>
              </a:rPr>
              <a:t>BPTT</a:t>
            </a:r>
            <a:r>
              <a:rPr lang="ko-KR" altLang="en-US" sz="1200" dirty="0">
                <a:latin typeface="+mn-ea"/>
              </a:rPr>
              <a:t>는 오차가 멀리 전파될 때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왼쪽으로 전파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 err="1">
                <a:latin typeface="+mn-ea"/>
              </a:rPr>
              <a:t>계산량이</a:t>
            </a:r>
            <a:r>
              <a:rPr lang="ko-KR" altLang="en-US" sz="1200" dirty="0">
                <a:latin typeface="+mn-ea"/>
              </a:rPr>
              <a:t> 많아지고 전파되는 양이  점차 적어지는 문제점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기울기 소멸 문제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이 발생함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기울기 소멸 문제를 보완하기 위해 오차를 몇 </a:t>
            </a:r>
            <a:r>
              <a:rPr lang="ko-KR" altLang="en-US" sz="1200" dirty="0" err="1">
                <a:latin typeface="+mn-ea"/>
              </a:rPr>
              <a:t>단계까지만</a:t>
            </a:r>
            <a:r>
              <a:rPr lang="ko-KR" altLang="en-US" sz="1200" dirty="0">
                <a:latin typeface="+mn-ea"/>
              </a:rPr>
              <a:t> 전파시키는 생략된</a:t>
            </a:r>
            <a:r>
              <a:rPr lang="en-US" altLang="ko-KR" sz="1200" dirty="0">
                <a:latin typeface="+mn-ea"/>
              </a:rPr>
              <a:t>-BPTT</a:t>
            </a:r>
            <a:r>
              <a:rPr lang="ko-KR" altLang="en-US" sz="1200" dirty="0">
                <a:latin typeface="+mn-ea"/>
              </a:rPr>
              <a:t>를 사용할 수 도 있고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근본적으로는 </a:t>
            </a: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및 </a:t>
            </a:r>
            <a:r>
              <a:rPr lang="en-US" altLang="ko-KR" sz="1200" dirty="0">
                <a:latin typeface="+mn-ea"/>
              </a:rPr>
              <a:t>GRU</a:t>
            </a:r>
            <a:r>
              <a:rPr lang="ko-KR" altLang="en-US" sz="1200" dirty="0">
                <a:latin typeface="+mn-ea"/>
              </a:rPr>
              <a:t>를 많이 사용함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7E38A4-62EA-5FC2-0F56-8BE4A76CD50E}"/>
              </a:ext>
            </a:extLst>
          </p:cNvPr>
          <p:cNvGrpSpPr/>
          <p:nvPr/>
        </p:nvGrpSpPr>
        <p:grpSpPr>
          <a:xfrm>
            <a:off x="2305015" y="2825841"/>
            <a:ext cx="7581970" cy="3407283"/>
            <a:chOff x="2305015" y="1441715"/>
            <a:chExt cx="7581970" cy="340728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792FD1-5ED6-B2FA-8B75-5B2E513D2792}"/>
                </a:ext>
              </a:extLst>
            </p:cNvPr>
            <p:cNvGrpSpPr/>
            <p:nvPr/>
          </p:nvGrpSpPr>
          <p:grpSpPr>
            <a:xfrm>
              <a:off x="2305015" y="1441715"/>
              <a:ext cx="7581970" cy="3407283"/>
              <a:chOff x="2305015" y="1349989"/>
              <a:chExt cx="7581970" cy="34072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98A82749-0A2F-A01E-2A1B-457BA3FFF21A}"/>
                  </a:ext>
                </a:extLst>
              </p:cNvPr>
              <p:cNvGrpSpPr/>
              <p:nvPr/>
            </p:nvGrpSpPr>
            <p:grpSpPr>
              <a:xfrm>
                <a:off x="2305015" y="2100728"/>
                <a:ext cx="7581970" cy="2656544"/>
                <a:chOff x="1045044" y="2538035"/>
                <a:chExt cx="7581970" cy="2656544"/>
              </a:xfrm>
            </p:grpSpPr>
            <p:sp>
              <p:nvSpPr>
                <p:cNvPr id="2054" name="타원 2053">
                  <a:extLst>
                    <a:ext uri="{FF2B5EF4-FFF2-40B4-BE49-F238E27FC236}">
                      <a16:creationId xmlns:a16="http://schemas.microsoft.com/office/drawing/2014/main" id="{131CAE12-3DF1-3FE5-4808-000A05FBDCC0}"/>
                    </a:ext>
                  </a:extLst>
                </p:cNvPr>
                <p:cNvSpPr/>
                <p:nvPr/>
              </p:nvSpPr>
              <p:spPr>
                <a:xfrm>
                  <a:off x="1362588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y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9" name="사각형: 둥근 모서리 2058">
                  <a:extLst>
                    <a:ext uri="{FF2B5EF4-FFF2-40B4-BE49-F238E27FC236}">
                      <a16:creationId xmlns:a16="http://schemas.microsoft.com/office/drawing/2014/main" id="{23DBAD05-F3FC-95CB-AAC5-CA23A33D245A}"/>
                    </a:ext>
                  </a:extLst>
                </p:cNvPr>
                <p:cNvSpPr/>
                <p:nvPr/>
              </p:nvSpPr>
              <p:spPr>
                <a:xfrm>
                  <a:off x="1045044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h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1" name="타원 2060">
                  <a:extLst>
                    <a:ext uri="{FF2B5EF4-FFF2-40B4-BE49-F238E27FC236}">
                      <a16:creationId xmlns:a16="http://schemas.microsoft.com/office/drawing/2014/main" id="{3E0075AC-1688-3CF3-6D24-B43229F72A41}"/>
                    </a:ext>
                  </a:extLst>
                </p:cNvPr>
                <p:cNvSpPr/>
                <p:nvPr/>
              </p:nvSpPr>
              <p:spPr>
                <a:xfrm>
                  <a:off x="1362588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X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63" name="직선 화살표 연결선 2062">
                  <a:extLst>
                    <a:ext uri="{FF2B5EF4-FFF2-40B4-BE49-F238E27FC236}">
                      <a16:creationId xmlns:a16="http://schemas.microsoft.com/office/drawing/2014/main" id="{EC5ABAD5-53CF-72D5-C446-11248D0F06E6}"/>
                    </a:ext>
                  </a:extLst>
                </p:cNvPr>
                <p:cNvCxnSpPr>
                  <a:cxnSpLocks/>
                  <a:stCxn id="2061" idx="0"/>
                  <a:endCxn id="2059" idx="2"/>
                </p:cNvCxnSpPr>
                <p:nvPr/>
              </p:nvCxnSpPr>
              <p:spPr>
                <a:xfrm flipV="1">
                  <a:off x="1632588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2" name="직선 화살표 연결선 2071">
                  <a:extLst>
                    <a:ext uri="{FF2B5EF4-FFF2-40B4-BE49-F238E27FC236}">
                      <a16:creationId xmlns:a16="http://schemas.microsoft.com/office/drawing/2014/main" id="{3685B1E3-DCFC-D0FF-D592-7305447625AA}"/>
                    </a:ext>
                  </a:extLst>
                </p:cNvPr>
                <p:cNvCxnSpPr>
                  <a:cxnSpLocks/>
                  <a:stCxn id="2059" idx="0"/>
                  <a:endCxn id="2054" idx="4"/>
                </p:cNvCxnSpPr>
                <p:nvPr/>
              </p:nvCxnSpPr>
              <p:spPr>
                <a:xfrm flipV="1">
                  <a:off x="1632588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74" name="타원 2073">
                  <a:extLst>
                    <a:ext uri="{FF2B5EF4-FFF2-40B4-BE49-F238E27FC236}">
                      <a16:creationId xmlns:a16="http://schemas.microsoft.com/office/drawing/2014/main" id="{C2887CAC-B976-F954-F1DD-46FE0BE8AE36}"/>
                    </a:ext>
                  </a:extLst>
                </p:cNvPr>
                <p:cNvSpPr/>
                <p:nvPr/>
              </p:nvSpPr>
              <p:spPr>
                <a:xfrm>
                  <a:off x="3768509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y</a:t>
                  </a:r>
                  <a:r>
                    <a:rPr kumimoji="0" lang="en-US" altLang="ko-KR" sz="10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t-1</a:t>
                  </a:r>
                  <a:endParaRPr kumimoji="0" lang="ko-KR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2Coding"/>
                    <a:ea typeface="나눔스퀘어 네오 Regular"/>
                    <a:cs typeface="+mn-cs"/>
                  </a:endParaRPr>
                </a:p>
              </p:txBody>
            </p:sp>
            <p:sp>
              <p:nvSpPr>
                <p:cNvPr id="2077" name="사각형: 둥근 모서리 2076">
                  <a:extLst>
                    <a:ext uri="{FF2B5EF4-FFF2-40B4-BE49-F238E27FC236}">
                      <a16:creationId xmlns:a16="http://schemas.microsoft.com/office/drawing/2014/main" id="{1B991B10-29A6-5E10-39C1-F1E198666A10}"/>
                    </a:ext>
                  </a:extLst>
                </p:cNvPr>
                <p:cNvSpPr/>
                <p:nvPr/>
              </p:nvSpPr>
              <p:spPr>
                <a:xfrm>
                  <a:off x="3450965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aseline="-25000" dirty="0">
                      <a:solidFill>
                        <a:schemeClr val="tx1"/>
                      </a:solidFill>
                    </a:rPr>
                    <a:t>t-1</a:t>
                  </a:r>
                  <a:endParaRPr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8" name="타원 2077">
                  <a:extLst>
                    <a:ext uri="{FF2B5EF4-FFF2-40B4-BE49-F238E27FC236}">
                      <a16:creationId xmlns:a16="http://schemas.microsoft.com/office/drawing/2014/main" id="{84428C59-115E-AACE-DD4C-C0F63CBD491E}"/>
                    </a:ext>
                  </a:extLst>
                </p:cNvPr>
                <p:cNvSpPr/>
                <p:nvPr/>
              </p:nvSpPr>
              <p:spPr>
                <a:xfrm>
                  <a:off x="3768509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000" baseline="-25000" dirty="0">
                      <a:solidFill>
                        <a:schemeClr val="tx1"/>
                      </a:solidFill>
                    </a:rPr>
                    <a:t>t-1</a:t>
                  </a:r>
                  <a:endParaRPr lang="ko-KR" altLang="en-US" sz="1000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79" name="직선 화살표 연결선 2078">
                  <a:extLst>
                    <a:ext uri="{FF2B5EF4-FFF2-40B4-BE49-F238E27FC236}">
                      <a16:creationId xmlns:a16="http://schemas.microsoft.com/office/drawing/2014/main" id="{D9690C77-BEAA-4718-5410-860CB1EDB705}"/>
                    </a:ext>
                  </a:extLst>
                </p:cNvPr>
                <p:cNvCxnSpPr>
                  <a:cxnSpLocks/>
                  <a:stCxn id="2078" idx="0"/>
                  <a:endCxn id="2077" idx="2"/>
                </p:cNvCxnSpPr>
                <p:nvPr/>
              </p:nvCxnSpPr>
              <p:spPr>
                <a:xfrm flipV="1">
                  <a:off x="4038509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0" name="직선 화살표 연결선 2079">
                  <a:extLst>
                    <a:ext uri="{FF2B5EF4-FFF2-40B4-BE49-F238E27FC236}">
                      <a16:creationId xmlns:a16="http://schemas.microsoft.com/office/drawing/2014/main" id="{B491B950-87A9-649A-2323-D7FAAFCC84DF}"/>
                    </a:ext>
                  </a:extLst>
                </p:cNvPr>
                <p:cNvCxnSpPr>
                  <a:cxnSpLocks/>
                  <a:stCxn id="2077" idx="0"/>
                  <a:endCxn id="2074" idx="4"/>
                </p:cNvCxnSpPr>
                <p:nvPr/>
              </p:nvCxnSpPr>
              <p:spPr>
                <a:xfrm flipV="1">
                  <a:off x="4038509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81" name="타원 2080">
                  <a:extLst>
                    <a:ext uri="{FF2B5EF4-FFF2-40B4-BE49-F238E27FC236}">
                      <a16:creationId xmlns:a16="http://schemas.microsoft.com/office/drawing/2014/main" id="{6C5150BE-7EAA-74E0-5C73-0094C3A288B5}"/>
                    </a:ext>
                  </a:extLst>
                </p:cNvPr>
                <p:cNvSpPr/>
                <p:nvPr/>
              </p:nvSpPr>
              <p:spPr>
                <a:xfrm>
                  <a:off x="5316887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y</a:t>
                  </a:r>
                  <a:r>
                    <a:rPr kumimoji="0" lang="en-US" altLang="ko-KR" sz="1000" b="0" i="0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</a:t>
                  </a:r>
                  <a:endParaRPr kumimoji="0" lang="ko-KR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2Coding"/>
                    <a:ea typeface="나눔스퀘어 네오 Regular"/>
                    <a:cs typeface="+mn-cs"/>
                  </a:endParaRPr>
                </a:p>
              </p:txBody>
            </p:sp>
            <p:sp>
              <p:nvSpPr>
                <p:cNvPr id="2082" name="사각형: 둥근 모서리 2081">
                  <a:extLst>
                    <a:ext uri="{FF2B5EF4-FFF2-40B4-BE49-F238E27FC236}">
                      <a16:creationId xmlns:a16="http://schemas.microsoft.com/office/drawing/2014/main" id="{9490FAB4-7FF7-A28A-5AB1-262FA223EF2B}"/>
                    </a:ext>
                  </a:extLst>
                </p:cNvPr>
                <p:cNvSpPr/>
                <p:nvPr/>
              </p:nvSpPr>
              <p:spPr>
                <a:xfrm>
                  <a:off x="4999343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aseline="-25000" dirty="0" err="1">
                      <a:solidFill>
                        <a:schemeClr val="tx1"/>
                      </a:solidFill>
                    </a:rPr>
                    <a:t>t</a:t>
                  </a:r>
                  <a:endParaRPr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3" name="타원 2082">
                  <a:extLst>
                    <a:ext uri="{FF2B5EF4-FFF2-40B4-BE49-F238E27FC236}">
                      <a16:creationId xmlns:a16="http://schemas.microsoft.com/office/drawing/2014/main" id="{9DC87833-86D8-04CF-0AE8-4F2ED5DE7B4E}"/>
                    </a:ext>
                  </a:extLst>
                </p:cNvPr>
                <p:cNvSpPr/>
                <p:nvPr/>
              </p:nvSpPr>
              <p:spPr>
                <a:xfrm>
                  <a:off x="5316887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X</a:t>
                  </a:r>
                  <a:r>
                    <a:rPr lang="en-US" altLang="ko-KR" sz="1000" baseline="-25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t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4" name="직선 화살표 연결선 2083">
                  <a:extLst>
                    <a:ext uri="{FF2B5EF4-FFF2-40B4-BE49-F238E27FC236}">
                      <a16:creationId xmlns:a16="http://schemas.microsoft.com/office/drawing/2014/main" id="{7B2839FD-FC20-A667-0944-DD36FED0D3E6}"/>
                    </a:ext>
                  </a:extLst>
                </p:cNvPr>
                <p:cNvCxnSpPr>
                  <a:cxnSpLocks/>
                  <a:stCxn id="2083" idx="0"/>
                  <a:endCxn id="2082" idx="2"/>
                </p:cNvCxnSpPr>
                <p:nvPr/>
              </p:nvCxnSpPr>
              <p:spPr>
                <a:xfrm flipV="1">
                  <a:off x="5586887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5" name="직선 화살표 연결선 2084">
                  <a:extLst>
                    <a:ext uri="{FF2B5EF4-FFF2-40B4-BE49-F238E27FC236}">
                      <a16:creationId xmlns:a16="http://schemas.microsoft.com/office/drawing/2014/main" id="{AC2C20ED-787D-ACF8-ACCE-63B7C32EC250}"/>
                    </a:ext>
                  </a:extLst>
                </p:cNvPr>
                <p:cNvCxnSpPr>
                  <a:cxnSpLocks/>
                  <a:stCxn id="2082" idx="0"/>
                  <a:endCxn id="2081" idx="4"/>
                </p:cNvCxnSpPr>
                <p:nvPr/>
              </p:nvCxnSpPr>
              <p:spPr>
                <a:xfrm flipV="1">
                  <a:off x="5586887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86" name="타원 2085">
                  <a:extLst>
                    <a:ext uri="{FF2B5EF4-FFF2-40B4-BE49-F238E27FC236}">
                      <a16:creationId xmlns:a16="http://schemas.microsoft.com/office/drawing/2014/main" id="{6F0C2490-8B16-7338-6B73-9D4E4324722B}"/>
                    </a:ext>
                  </a:extLst>
                </p:cNvPr>
                <p:cNvSpPr/>
                <p:nvPr/>
              </p:nvSpPr>
              <p:spPr>
                <a:xfrm>
                  <a:off x="6865265" y="2538035"/>
                  <a:ext cx="540000" cy="5400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y</a:t>
                  </a:r>
                  <a:r>
                    <a:rPr kumimoji="0" lang="en-US" altLang="ko-KR" sz="10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</a:t>
                  </a:r>
                  <a:r>
                    <a:rPr lang="en-US" altLang="ko-KR" sz="1000" baseline="-25000" dirty="0">
                      <a:solidFill>
                        <a:prstClr val="black"/>
                      </a:solidFill>
                      <a:latin typeface="D2Coding"/>
                      <a:ea typeface="나눔스퀘어 네오 Regular"/>
                    </a:rPr>
                    <a:t>+1</a:t>
                  </a:r>
                  <a:endParaRPr kumimoji="0" lang="ko-KR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2Coding"/>
                    <a:ea typeface="나눔스퀘어 네오 Regular"/>
                    <a:cs typeface="+mn-cs"/>
                  </a:endParaRPr>
                </a:p>
              </p:txBody>
            </p:sp>
            <p:sp>
              <p:nvSpPr>
                <p:cNvPr id="2087" name="사각형: 둥근 모서리 2086">
                  <a:extLst>
                    <a:ext uri="{FF2B5EF4-FFF2-40B4-BE49-F238E27FC236}">
                      <a16:creationId xmlns:a16="http://schemas.microsoft.com/office/drawing/2014/main" id="{7189F0D3-7803-A665-1AB4-6CF3E7F27D76}"/>
                    </a:ext>
                  </a:extLst>
                </p:cNvPr>
                <p:cNvSpPr/>
                <p:nvPr/>
              </p:nvSpPr>
              <p:spPr>
                <a:xfrm>
                  <a:off x="6547721" y="3596307"/>
                  <a:ext cx="1175087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aseline="-25000" dirty="0">
                      <a:solidFill>
                        <a:schemeClr val="tx1"/>
                      </a:solidFill>
                    </a:rPr>
                    <a:t>t+1</a:t>
                  </a:r>
                  <a:endParaRPr lang="ko-KR" alt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8" name="타원 2087">
                  <a:extLst>
                    <a:ext uri="{FF2B5EF4-FFF2-40B4-BE49-F238E27FC236}">
                      <a16:creationId xmlns:a16="http://schemas.microsoft.com/office/drawing/2014/main" id="{F96D0D28-0417-929D-FAD3-C0B38A2CA53A}"/>
                    </a:ext>
                  </a:extLst>
                </p:cNvPr>
                <p:cNvSpPr/>
                <p:nvPr/>
              </p:nvSpPr>
              <p:spPr>
                <a:xfrm>
                  <a:off x="6865265" y="4654579"/>
                  <a:ext cx="540000" cy="5400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X</a:t>
                  </a:r>
                  <a:r>
                    <a:rPr kumimoji="0" lang="en-US" altLang="ko-KR" sz="10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D2Coding"/>
                      <a:ea typeface="나눔스퀘어 네오 Regular"/>
                      <a:cs typeface="+mn-cs"/>
                    </a:rPr>
                    <a:t>t+1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9" name="직선 화살표 연결선 2088">
                  <a:extLst>
                    <a:ext uri="{FF2B5EF4-FFF2-40B4-BE49-F238E27FC236}">
                      <a16:creationId xmlns:a16="http://schemas.microsoft.com/office/drawing/2014/main" id="{32895F55-D597-78C2-1786-58741DF9F6A5}"/>
                    </a:ext>
                  </a:extLst>
                </p:cNvPr>
                <p:cNvCxnSpPr>
                  <a:cxnSpLocks/>
                  <a:stCxn id="2088" idx="0"/>
                  <a:endCxn id="2087" idx="2"/>
                </p:cNvCxnSpPr>
                <p:nvPr/>
              </p:nvCxnSpPr>
              <p:spPr>
                <a:xfrm flipV="1">
                  <a:off x="7135265" y="4136307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0" name="직선 화살표 연결선 2089">
                  <a:extLst>
                    <a:ext uri="{FF2B5EF4-FFF2-40B4-BE49-F238E27FC236}">
                      <a16:creationId xmlns:a16="http://schemas.microsoft.com/office/drawing/2014/main" id="{EEA86CEF-6E13-C948-CF2F-1C51CF297A36}"/>
                    </a:ext>
                  </a:extLst>
                </p:cNvPr>
                <p:cNvCxnSpPr>
                  <a:cxnSpLocks/>
                  <a:stCxn id="2087" idx="0"/>
                  <a:endCxn id="2086" idx="4"/>
                </p:cNvCxnSpPr>
                <p:nvPr/>
              </p:nvCxnSpPr>
              <p:spPr>
                <a:xfrm flipV="1">
                  <a:off x="7135265" y="3078035"/>
                  <a:ext cx="0" cy="5182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1" name="직선 화살표 연결선 2090">
                  <a:extLst>
                    <a:ext uri="{FF2B5EF4-FFF2-40B4-BE49-F238E27FC236}">
                      <a16:creationId xmlns:a16="http://schemas.microsoft.com/office/drawing/2014/main" id="{7D0D691A-FC77-F746-E50E-41CAE3830950}"/>
                    </a:ext>
                  </a:extLst>
                </p:cNvPr>
                <p:cNvCxnSpPr>
                  <a:cxnSpLocks/>
                  <a:stCxn id="2077" idx="3"/>
                  <a:endCxn id="2082" idx="1"/>
                </p:cNvCxnSpPr>
                <p:nvPr/>
              </p:nvCxnSpPr>
              <p:spPr>
                <a:xfrm>
                  <a:off x="4626052" y="3866307"/>
                  <a:ext cx="37329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2" name="직선 화살표 연결선 2091">
                  <a:extLst>
                    <a:ext uri="{FF2B5EF4-FFF2-40B4-BE49-F238E27FC236}">
                      <a16:creationId xmlns:a16="http://schemas.microsoft.com/office/drawing/2014/main" id="{B0E0812A-61C4-CF8B-1D8A-07AB59E8D2A5}"/>
                    </a:ext>
                  </a:extLst>
                </p:cNvPr>
                <p:cNvCxnSpPr/>
                <p:nvPr/>
              </p:nvCxnSpPr>
              <p:spPr>
                <a:xfrm>
                  <a:off x="3077674" y="3866307"/>
                  <a:ext cx="37329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3" name="직선 화살표 연결선 2092">
                  <a:extLst>
                    <a:ext uri="{FF2B5EF4-FFF2-40B4-BE49-F238E27FC236}">
                      <a16:creationId xmlns:a16="http://schemas.microsoft.com/office/drawing/2014/main" id="{58655CEE-AE33-FFBA-014B-3C15AF7EB0B0}"/>
                    </a:ext>
                  </a:extLst>
                </p:cNvPr>
                <p:cNvCxnSpPr>
                  <a:cxnSpLocks/>
                  <a:stCxn id="2082" idx="3"/>
                  <a:endCxn id="2087" idx="1"/>
                </p:cNvCxnSpPr>
                <p:nvPr/>
              </p:nvCxnSpPr>
              <p:spPr>
                <a:xfrm>
                  <a:off x="6174430" y="3866307"/>
                  <a:ext cx="37329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4" name="직선 화살표 연결선 2093">
                  <a:extLst>
                    <a:ext uri="{FF2B5EF4-FFF2-40B4-BE49-F238E27FC236}">
                      <a16:creationId xmlns:a16="http://schemas.microsoft.com/office/drawing/2014/main" id="{221B33CD-37D5-28D5-F007-D72CC4DB568E}"/>
                    </a:ext>
                  </a:extLst>
                </p:cNvPr>
                <p:cNvCxnSpPr/>
                <p:nvPr/>
              </p:nvCxnSpPr>
              <p:spPr>
                <a:xfrm>
                  <a:off x="7722808" y="3866307"/>
                  <a:ext cx="37329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5" name="화살표: 원형 2094">
                  <a:extLst>
                    <a:ext uri="{FF2B5EF4-FFF2-40B4-BE49-F238E27FC236}">
                      <a16:creationId xmlns:a16="http://schemas.microsoft.com/office/drawing/2014/main" id="{1EDD2005-66C5-B150-4DE1-96429D4C45F7}"/>
                    </a:ext>
                  </a:extLst>
                </p:cNvPr>
                <p:cNvSpPr/>
                <p:nvPr/>
              </p:nvSpPr>
              <p:spPr>
                <a:xfrm rot="5400000">
                  <a:off x="1963330" y="3533445"/>
                  <a:ext cx="539999" cy="665726"/>
                </a:xfrm>
                <a:prstGeom prst="circularArrow">
                  <a:avLst>
                    <a:gd name="adj1" fmla="val 5136"/>
                    <a:gd name="adj2" fmla="val 1180453"/>
                    <a:gd name="adj3" fmla="val 20305498"/>
                    <a:gd name="adj4" fmla="val 10712239"/>
                    <a:gd name="adj5" fmla="val 1109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6" name="TextBox 2095">
                  <a:extLst>
                    <a:ext uri="{FF2B5EF4-FFF2-40B4-BE49-F238E27FC236}">
                      <a16:creationId xmlns:a16="http://schemas.microsoft.com/office/drawing/2014/main" id="{26EA60CF-AE99-B044-0640-46C6A52DEEBD}"/>
                    </a:ext>
                  </a:extLst>
                </p:cNvPr>
                <p:cNvSpPr txBox="1"/>
                <p:nvPr/>
              </p:nvSpPr>
              <p:spPr>
                <a:xfrm>
                  <a:off x="2339377" y="3953643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097" name="TextBox 2096">
                  <a:extLst>
                    <a:ext uri="{FF2B5EF4-FFF2-40B4-BE49-F238E27FC236}">
                      <a16:creationId xmlns:a16="http://schemas.microsoft.com/office/drawing/2014/main" id="{6B9FF260-D9B7-78AB-984E-8EBBF57D842C}"/>
                    </a:ext>
                  </a:extLst>
                </p:cNvPr>
                <p:cNvSpPr txBox="1"/>
                <p:nvPr/>
              </p:nvSpPr>
              <p:spPr>
                <a:xfrm>
                  <a:off x="1625891" y="413630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  <p:sp>
              <p:nvSpPr>
                <p:cNvPr id="2098" name="TextBox 2097">
                  <a:extLst>
                    <a:ext uri="{FF2B5EF4-FFF2-40B4-BE49-F238E27FC236}">
                      <a16:creationId xmlns:a16="http://schemas.microsoft.com/office/drawing/2014/main" id="{E5806063-8228-389C-C1A6-AC21F13B1038}"/>
                    </a:ext>
                  </a:extLst>
                </p:cNvPr>
                <p:cNvSpPr txBox="1"/>
                <p:nvPr/>
              </p:nvSpPr>
              <p:spPr>
                <a:xfrm>
                  <a:off x="1629699" y="3223236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099" name="화살표: 오른쪽 2098">
                  <a:extLst>
                    <a:ext uri="{FF2B5EF4-FFF2-40B4-BE49-F238E27FC236}">
                      <a16:creationId xmlns:a16="http://schemas.microsoft.com/office/drawing/2014/main" id="{61F146CB-72C9-18AC-5850-8A6D9BB30CC6}"/>
                    </a:ext>
                  </a:extLst>
                </p:cNvPr>
                <p:cNvSpPr/>
                <p:nvPr/>
              </p:nvSpPr>
              <p:spPr>
                <a:xfrm>
                  <a:off x="2580689" y="3746377"/>
                  <a:ext cx="453970" cy="239859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0" name="TextBox 2099">
                  <a:extLst>
                    <a:ext uri="{FF2B5EF4-FFF2-40B4-BE49-F238E27FC236}">
                      <a16:creationId xmlns:a16="http://schemas.microsoft.com/office/drawing/2014/main" id="{CCA76D8E-3A1E-7C6A-1198-6CA118792AED}"/>
                    </a:ext>
                  </a:extLst>
                </p:cNvPr>
                <p:cNvSpPr txBox="1"/>
                <p:nvPr/>
              </p:nvSpPr>
              <p:spPr>
                <a:xfrm>
                  <a:off x="2534750" y="3560123"/>
                  <a:ext cx="45076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/>
                    <a:t>펼침</a:t>
                  </a:r>
                </a:p>
              </p:txBody>
            </p:sp>
            <p:sp>
              <p:nvSpPr>
                <p:cNvPr id="2101" name="TextBox 2100">
                  <a:extLst>
                    <a:ext uri="{FF2B5EF4-FFF2-40B4-BE49-F238E27FC236}">
                      <a16:creationId xmlns:a16="http://schemas.microsoft.com/office/drawing/2014/main" id="{D2206991-0B3C-9803-B3B7-59B0360A42F9}"/>
                    </a:ext>
                  </a:extLst>
                </p:cNvPr>
                <p:cNvSpPr txBox="1"/>
                <p:nvPr/>
              </p:nvSpPr>
              <p:spPr>
                <a:xfrm>
                  <a:off x="3031644" y="3852309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DDBB5E7B-6AFA-FF40-3F56-D4CFE2DE0B79}"/>
                    </a:ext>
                  </a:extLst>
                </p:cNvPr>
                <p:cNvSpPr txBox="1"/>
                <p:nvPr/>
              </p:nvSpPr>
              <p:spPr>
                <a:xfrm>
                  <a:off x="4588388" y="3853036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03" name="TextBox 2102">
                  <a:extLst>
                    <a:ext uri="{FF2B5EF4-FFF2-40B4-BE49-F238E27FC236}">
                      <a16:creationId xmlns:a16="http://schemas.microsoft.com/office/drawing/2014/main" id="{1E7EDE04-F782-928A-DDF7-E3A9E5DA7E9E}"/>
                    </a:ext>
                  </a:extLst>
                </p:cNvPr>
                <p:cNvSpPr txBox="1"/>
                <p:nvPr/>
              </p:nvSpPr>
              <p:spPr>
                <a:xfrm>
                  <a:off x="6130730" y="3846686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04" name="TextBox 2103">
                  <a:extLst>
                    <a:ext uri="{FF2B5EF4-FFF2-40B4-BE49-F238E27FC236}">
                      <a16:creationId xmlns:a16="http://schemas.microsoft.com/office/drawing/2014/main" id="{54E878E3-D5E9-CCFB-097A-B5E455341D3B}"/>
                    </a:ext>
                  </a:extLst>
                </p:cNvPr>
                <p:cNvSpPr txBox="1"/>
                <p:nvPr/>
              </p:nvSpPr>
              <p:spPr>
                <a:xfrm>
                  <a:off x="7722807" y="3853763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hh</a:t>
                  </a:r>
                  <a:endParaRPr lang="ko-KR" altLang="en-US" baseline="-25000" dirty="0"/>
                </a:p>
              </p:txBody>
            </p:sp>
            <p:sp>
              <p:nvSpPr>
                <p:cNvPr id="2105" name="TextBox 2104">
                  <a:extLst>
                    <a:ext uri="{FF2B5EF4-FFF2-40B4-BE49-F238E27FC236}">
                      <a16:creationId xmlns:a16="http://schemas.microsoft.com/office/drawing/2014/main" id="{BA5A26CD-67AD-28D5-30FD-B4C4C93A77D7}"/>
                    </a:ext>
                  </a:extLst>
                </p:cNvPr>
                <p:cNvSpPr txBox="1"/>
                <p:nvPr/>
              </p:nvSpPr>
              <p:spPr>
                <a:xfrm>
                  <a:off x="8096099" y="3637067"/>
                  <a:ext cx="530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...</a:t>
                  </a:r>
                  <a:endParaRPr lang="ko-KR" altLang="en-US" dirty="0"/>
                </a:p>
              </p:txBody>
            </p:sp>
            <p:sp>
              <p:nvSpPr>
                <p:cNvPr id="2106" name="TextBox 2105">
                  <a:extLst>
                    <a:ext uri="{FF2B5EF4-FFF2-40B4-BE49-F238E27FC236}">
                      <a16:creationId xmlns:a16="http://schemas.microsoft.com/office/drawing/2014/main" id="{AD09F178-43D3-B583-CE5B-04DC0256F441}"/>
                    </a:ext>
                  </a:extLst>
                </p:cNvPr>
                <p:cNvSpPr txBox="1"/>
                <p:nvPr/>
              </p:nvSpPr>
              <p:spPr>
                <a:xfrm>
                  <a:off x="4036907" y="3213310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07" name="TextBox 2106">
                  <a:extLst>
                    <a:ext uri="{FF2B5EF4-FFF2-40B4-BE49-F238E27FC236}">
                      <a16:creationId xmlns:a16="http://schemas.microsoft.com/office/drawing/2014/main" id="{469AEB7E-F8BB-7E87-0F48-63B88AC51AD1}"/>
                    </a:ext>
                  </a:extLst>
                </p:cNvPr>
                <p:cNvSpPr txBox="1"/>
                <p:nvPr/>
              </p:nvSpPr>
              <p:spPr>
                <a:xfrm>
                  <a:off x="5585284" y="322391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08" name="TextBox 2107">
                  <a:extLst>
                    <a:ext uri="{FF2B5EF4-FFF2-40B4-BE49-F238E27FC236}">
                      <a16:creationId xmlns:a16="http://schemas.microsoft.com/office/drawing/2014/main" id="{A160267E-736A-56F2-6622-CA83266B9C51}"/>
                    </a:ext>
                  </a:extLst>
                </p:cNvPr>
                <p:cNvSpPr txBox="1"/>
                <p:nvPr/>
              </p:nvSpPr>
              <p:spPr>
                <a:xfrm>
                  <a:off x="7133661" y="322391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</a:t>
                  </a:r>
                  <a:r>
                    <a:rPr lang="en-US" altLang="ko-KR" baseline="-25000" dirty="0"/>
                    <a:t>hy</a:t>
                  </a:r>
                  <a:endParaRPr lang="ko-KR" altLang="en-US" baseline="-25000" dirty="0"/>
                </a:p>
              </p:txBody>
            </p:sp>
            <p:sp>
              <p:nvSpPr>
                <p:cNvPr id="2109" name="TextBox 2108">
                  <a:extLst>
                    <a:ext uri="{FF2B5EF4-FFF2-40B4-BE49-F238E27FC236}">
                      <a16:creationId xmlns:a16="http://schemas.microsoft.com/office/drawing/2014/main" id="{1EC8B4B2-43CD-EE7D-B641-0DFEF2F3FB64}"/>
                    </a:ext>
                  </a:extLst>
                </p:cNvPr>
                <p:cNvSpPr txBox="1"/>
                <p:nvPr/>
              </p:nvSpPr>
              <p:spPr>
                <a:xfrm>
                  <a:off x="4049991" y="4136307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  <p:sp>
              <p:nvSpPr>
                <p:cNvPr id="2110" name="TextBox 2109">
                  <a:extLst>
                    <a:ext uri="{FF2B5EF4-FFF2-40B4-BE49-F238E27FC236}">
                      <a16:creationId xmlns:a16="http://schemas.microsoft.com/office/drawing/2014/main" id="{C0E0AAC4-BBF5-3245-ACA8-1D9718413C3E}"/>
                    </a:ext>
                  </a:extLst>
                </p:cNvPr>
                <p:cNvSpPr txBox="1"/>
                <p:nvPr/>
              </p:nvSpPr>
              <p:spPr>
                <a:xfrm>
                  <a:off x="5598960" y="4137550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  <p:sp>
              <p:nvSpPr>
                <p:cNvPr id="2111" name="TextBox 2110">
                  <a:extLst>
                    <a:ext uri="{FF2B5EF4-FFF2-40B4-BE49-F238E27FC236}">
                      <a16:creationId xmlns:a16="http://schemas.microsoft.com/office/drawing/2014/main" id="{873427E3-42BF-F4AE-9E0C-99788B94B7B0}"/>
                    </a:ext>
                  </a:extLst>
                </p:cNvPr>
                <p:cNvSpPr txBox="1"/>
                <p:nvPr/>
              </p:nvSpPr>
              <p:spPr>
                <a:xfrm>
                  <a:off x="7147337" y="4137550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/>
                    <a:t>W</a:t>
                  </a:r>
                  <a:r>
                    <a:rPr lang="en-US" altLang="ko-KR" baseline="-25000" dirty="0" err="1"/>
                    <a:t>xh</a:t>
                  </a:r>
                  <a:endParaRPr lang="ko-KR" altLang="en-US" baseline="-25000" dirty="0"/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21010D8-18B5-8B41-40B7-E8056AF6917A}"/>
                  </a:ext>
                </a:extLst>
              </p:cNvPr>
              <p:cNvSpPr/>
              <p:nvPr/>
            </p:nvSpPr>
            <p:spPr>
              <a:xfrm>
                <a:off x="5672383" y="2154728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92500"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sz="1600" baseline="-25000" dirty="0">
                    <a:solidFill>
                      <a:schemeClr val="tx1"/>
                    </a:solidFill>
                  </a:rPr>
                  <a:t>t-1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F758193D-0614-02C7-8BEC-EE5E3AB00A1A}"/>
                  </a:ext>
                </a:extLst>
              </p:cNvPr>
              <p:cNvCxnSpPr>
                <a:cxnSpLocks/>
                <a:stCxn id="2074" idx="6"/>
                <a:endCxn id="40" idx="2"/>
              </p:cNvCxnSpPr>
              <p:nvPr/>
            </p:nvCxnSpPr>
            <p:spPr>
              <a:xfrm>
                <a:off x="5568480" y="2370728"/>
                <a:ext cx="1039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B0B179-3CDD-A4F1-1EF1-ADDB6832ABE8}"/>
                  </a:ext>
                </a:extLst>
              </p:cNvPr>
              <p:cNvSpPr/>
              <p:nvPr/>
            </p:nvSpPr>
            <p:spPr>
              <a:xfrm>
                <a:off x="7224858" y="2153817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sz="1600" baseline="-25000" dirty="0">
                    <a:solidFill>
                      <a:schemeClr val="tx1"/>
                    </a:solidFill>
                  </a:rPr>
                  <a:t>t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6109BF61-E7F5-F7AA-B2D8-71D80C275C70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7120955" y="2369817"/>
                <a:ext cx="1039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7B18DFA-4812-A050-180B-2414E475ADD6}"/>
                  </a:ext>
                </a:extLst>
              </p:cNvPr>
              <p:cNvSpPr/>
              <p:nvPr/>
            </p:nvSpPr>
            <p:spPr>
              <a:xfrm>
                <a:off x="8766778" y="2153817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 fontScale="92500"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sz="1600" baseline="-25000" dirty="0">
                    <a:solidFill>
                      <a:schemeClr val="tx1"/>
                    </a:solidFill>
                  </a:rPr>
                  <a:t>t+1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0" name="직선 화살표 연결선 2049">
                <a:extLst>
                  <a:ext uri="{FF2B5EF4-FFF2-40B4-BE49-F238E27FC236}">
                    <a16:creationId xmlns:a16="http://schemas.microsoft.com/office/drawing/2014/main" id="{AD90CEE7-E076-1B05-B37C-1DE9F8EE2411}"/>
                  </a:ext>
                </a:extLst>
              </p:cNvPr>
              <p:cNvCxnSpPr>
                <a:cxnSpLocks/>
                <a:endCxn id="62" idx="2"/>
              </p:cNvCxnSpPr>
              <p:nvPr/>
            </p:nvCxnSpPr>
            <p:spPr>
              <a:xfrm>
                <a:off x="8662875" y="2369817"/>
                <a:ext cx="1039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2" name="타원 2051">
                <a:extLst>
                  <a:ext uri="{FF2B5EF4-FFF2-40B4-BE49-F238E27FC236}">
                    <a16:creationId xmlns:a16="http://schemas.microsoft.com/office/drawing/2014/main" id="{0FAD493B-BCC4-A840-8C41-1FCAB0B434D4}"/>
                  </a:ext>
                </a:extLst>
              </p:cNvPr>
              <p:cNvSpPr/>
              <p:nvPr/>
            </p:nvSpPr>
            <p:spPr>
              <a:xfrm>
                <a:off x="8766778" y="1349989"/>
                <a:ext cx="432000" cy="432000"/>
              </a:xfrm>
              <a:prstGeom prst="ellipse">
                <a:avLst/>
              </a:prstGeom>
              <a:solidFill>
                <a:srgbClr val="B69A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</a:t>
                </a:r>
                <a:endParaRPr lang="ko-KR" altLang="en-US" sz="1600" baseline="-25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BB0DE83-19DA-DAAD-A502-B645832E22A2}"/>
                </a:ext>
              </a:extLst>
            </p:cNvPr>
            <p:cNvCxnSpPr>
              <a:cxnSpLocks/>
              <a:stCxn id="40" idx="0"/>
              <a:endCxn id="2052" idx="2"/>
            </p:cNvCxnSpPr>
            <p:nvPr/>
          </p:nvCxnSpPr>
          <p:spPr>
            <a:xfrm flipV="1">
              <a:off x="5888383" y="1657715"/>
              <a:ext cx="2878395" cy="5887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8890128-B329-BA32-1C72-7F0DED45F100}"/>
                </a:ext>
              </a:extLst>
            </p:cNvPr>
            <p:cNvCxnSpPr>
              <a:cxnSpLocks/>
              <a:stCxn id="54" idx="0"/>
              <a:endCxn id="2052" idx="2"/>
            </p:cNvCxnSpPr>
            <p:nvPr/>
          </p:nvCxnSpPr>
          <p:spPr>
            <a:xfrm flipV="1">
              <a:off x="7440858" y="1657715"/>
              <a:ext cx="1325920" cy="587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BF29B40-6581-364C-53EC-C3DFA361405A}"/>
                </a:ext>
              </a:extLst>
            </p:cNvPr>
            <p:cNvCxnSpPr>
              <a:cxnSpLocks/>
              <a:stCxn id="62" idx="0"/>
              <a:endCxn id="2052" idx="4"/>
            </p:cNvCxnSpPr>
            <p:nvPr/>
          </p:nvCxnSpPr>
          <p:spPr>
            <a:xfrm flipV="1">
              <a:off x="8982778" y="1873715"/>
              <a:ext cx="0" cy="371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036D7FD-72B6-0477-A518-EEDFE1415359}"/>
                </a:ext>
              </a:extLst>
            </p:cNvPr>
            <p:cNvCxnSpPr>
              <a:cxnSpLocks/>
              <a:stCxn id="2052" idx="2"/>
              <a:endCxn id="40" idx="7"/>
            </p:cNvCxnSpPr>
            <p:nvPr/>
          </p:nvCxnSpPr>
          <p:spPr>
            <a:xfrm flipH="1">
              <a:off x="6041118" y="1657715"/>
              <a:ext cx="2725660" cy="652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40D1E5E-F79D-FB95-27C4-A801DCA609CA}"/>
                </a:ext>
              </a:extLst>
            </p:cNvPr>
            <p:cNvCxnSpPr>
              <a:cxnSpLocks/>
              <a:stCxn id="2052" idx="2"/>
              <a:endCxn id="54" idx="7"/>
            </p:cNvCxnSpPr>
            <p:nvPr/>
          </p:nvCxnSpPr>
          <p:spPr>
            <a:xfrm flipH="1">
              <a:off x="7593593" y="1657715"/>
              <a:ext cx="1173185" cy="651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A605683-CED8-150D-DD6C-47E1B7191B13}"/>
                </a:ext>
              </a:extLst>
            </p:cNvPr>
            <p:cNvCxnSpPr>
              <a:cxnSpLocks/>
              <a:stCxn id="2052" idx="3"/>
              <a:endCxn id="62" idx="1"/>
            </p:cNvCxnSpPr>
            <p:nvPr/>
          </p:nvCxnSpPr>
          <p:spPr>
            <a:xfrm>
              <a:off x="8830043" y="1810450"/>
              <a:ext cx="0" cy="4983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EECFCD7-8FDA-E45D-0395-E43B3ECDA20D}"/>
                </a:ext>
              </a:extLst>
            </p:cNvPr>
            <p:cNvCxnSpPr>
              <a:cxnSpLocks/>
              <a:stCxn id="2074" idx="3"/>
            </p:cNvCxnSpPr>
            <p:nvPr/>
          </p:nvCxnSpPr>
          <p:spPr>
            <a:xfrm flipH="1">
              <a:off x="5104356" y="2653373"/>
              <a:ext cx="3205" cy="593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D9F768C-8879-12EC-234D-A48EBD04B9CE}"/>
                </a:ext>
              </a:extLst>
            </p:cNvPr>
            <p:cNvCxnSpPr>
              <a:cxnSpLocks/>
              <a:stCxn id="2081" idx="3"/>
            </p:cNvCxnSpPr>
            <p:nvPr/>
          </p:nvCxnSpPr>
          <p:spPr>
            <a:xfrm flipH="1">
              <a:off x="6645058" y="2653373"/>
              <a:ext cx="10881" cy="593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직선 화살표 연결선 2050">
              <a:extLst>
                <a:ext uri="{FF2B5EF4-FFF2-40B4-BE49-F238E27FC236}">
                  <a16:creationId xmlns:a16="http://schemas.microsoft.com/office/drawing/2014/main" id="{3DE0F64B-E341-FED5-C852-FF8F4DE88057}"/>
                </a:ext>
              </a:extLst>
            </p:cNvPr>
            <p:cNvCxnSpPr>
              <a:cxnSpLocks/>
              <a:stCxn id="2086" idx="3"/>
            </p:cNvCxnSpPr>
            <p:nvPr/>
          </p:nvCxnSpPr>
          <p:spPr>
            <a:xfrm flipH="1">
              <a:off x="8198285" y="2653373"/>
              <a:ext cx="6032" cy="593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직선 화살표 연결선 2052">
              <a:extLst>
                <a:ext uri="{FF2B5EF4-FFF2-40B4-BE49-F238E27FC236}">
                  <a16:creationId xmlns:a16="http://schemas.microsoft.com/office/drawing/2014/main" id="{77D06BE2-F957-574F-0B3D-447564E14AE5}"/>
                </a:ext>
              </a:extLst>
            </p:cNvPr>
            <p:cNvCxnSpPr/>
            <p:nvPr/>
          </p:nvCxnSpPr>
          <p:spPr>
            <a:xfrm flipH="1">
              <a:off x="4337645" y="3400796"/>
              <a:ext cx="3732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화살표 연결선 2054">
              <a:extLst>
                <a:ext uri="{FF2B5EF4-FFF2-40B4-BE49-F238E27FC236}">
                  <a16:creationId xmlns:a16="http://schemas.microsoft.com/office/drawing/2014/main" id="{3A32F86F-EE2F-B9AE-D792-C462B9CD0071}"/>
                </a:ext>
              </a:extLst>
            </p:cNvPr>
            <p:cNvCxnSpPr/>
            <p:nvPr/>
          </p:nvCxnSpPr>
          <p:spPr>
            <a:xfrm flipH="1">
              <a:off x="5848359" y="3400796"/>
              <a:ext cx="4109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직선 화살표 연결선 2055">
              <a:extLst>
                <a:ext uri="{FF2B5EF4-FFF2-40B4-BE49-F238E27FC236}">
                  <a16:creationId xmlns:a16="http://schemas.microsoft.com/office/drawing/2014/main" id="{C9DCE0F5-6AA6-69DB-85D8-1CA0B42A1514}"/>
                </a:ext>
              </a:extLst>
            </p:cNvPr>
            <p:cNvCxnSpPr/>
            <p:nvPr/>
          </p:nvCxnSpPr>
          <p:spPr>
            <a:xfrm flipH="1">
              <a:off x="7396737" y="3400796"/>
              <a:ext cx="4109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직선 화살표 연결선 2057">
              <a:extLst>
                <a:ext uri="{FF2B5EF4-FFF2-40B4-BE49-F238E27FC236}">
                  <a16:creationId xmlns:a16="http://schemas.microsoft.com/office/drawing/2014/main" id="{BF90A421-4AB8-381A-AD1C-5950F703AE9A}"/>
                </a:ext>
              </a:extLst>
            </p:cNvPr>
            <p:cNvCxnSpPr/>
            <p:nvPr/>
          </p:nvCxnSpPr>
          <p:spPr>
            <a:xfrm flipH="1">
              <a:off x="8979690" y="3400796"/>
              <a:ext cx="4109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직선 화살표 연결선 2059">
              <a:extLst>
                <a:ext uri="{FF2B5EF4-FFF2-40B4-BE49-F238E27FC236}">
                  <a16:creationId xmlns:a16="http://schemas.microsoft.com/office/drawing/2014/main" id="{3635CFE7-8920-F382-B5DE-1AA5E6711119}"/>
                </a:ext>
              </a:extLst>
            </p:cNvPr>
            <p:cNvCxnSpPr>
              <a:cxnSpLocks/>
              <a:endCxn id="2078" idx="1"/>
            </p:cNvCxnSpPr>
            <p:nvPr/>
          </p:nvCxnSpPr>
          <p:spPr>
            <a:xfrm>
              <a:off x="5104356" y="3790726"/>
              <a:ext cx="3205" cy="597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직선 화살표 연결선 2061">
              <a:extLst>
                <a:ext uri="{FF2B5EF4-FFF2-40B4-BE49-F238E27FC236}">
                  <a16:creationId xmlns:a16="http://schemas.microsoft.com/office/drawing/2014/main" id="{836DDC4E-6265-D47C-9F72-BC7A84CFE0E9}"/>
                </a:ext>
              </a:extLst>
            </p:cNvPr>
            <p:cNvCxnSpPr>
              <a:cxnSpLocks/>
              <a:endCxn id="2083" idx="1"/>
            </p:cNvCxnSpPr>
            <p:nvPr/>
          </p:nvCxnSpPr>
          <p:spPr>
            <a:xfrm>
              <a:off x="6645058" y="3790726"/>
              <a:ext cx="10881" cy="597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직선 화살표 연결선 2069">
              <a:extLst>
                <a:ext uri="{FF2B5EF4-FFF2-40B4-BE49-F238E27FC236}">
                  <a16:creationId xmlns:a16="http://schemas.microsoft.com/office/drawing/2014/main" id="{FABFDB58-082D-15E5-C1D8-B0241200D23C}"/>
                </a:ext>
              </a:extLst>
            </p:cNvPr>
            <p:cNvCxnSpPr>
              <a:cxnSpLocks/>
              <a:endCxn id="2088" idx="1"/>
            </p:cNvCxnSpPr>
            <p:nvPr/>
          </p:nvCxnSpPr>
          <p:spPr>
            <a:xfrm>
              <a:off x="8198285" y="3790726"/>
              <a:ext cx="6032" cy="597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CEE60E-9345-4C50-6D36-9492B239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246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441715"/>
            <a:ext cx="890981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torchtext</a:t>
            </a:r>
            <a:r>
              <a:rPr lang="ko-KR" altLang="en-US" sz="1200" dirty="0">
                <a:latin typeface="+mn-ea"/>
              </a:rPr>
              <a:t>는 자연어 처리</a:t>
            </a:r>
            <a:r>
              <a:rPr lang="en-US" altLang="ko-KR" sz="1200" dirty="0">
                <a:latin typeface="+mn-ea"/>
              </a:rPr>
              <a:t>(NLP)</a:t>
            </a:r>
            <a:r>
              <a:rPr lang="ko-KR" altLang="en-US" sz="1200" dirty="0">
                <a:latin typeface="+mn-ea"/>
              </a:rPr>
              <a:t> 분야에서 사용하는 </a:t>
            </a:r>
            <a:r>
              <a:rPr lang="ko-KR" altLang="en-US" sz="1200" dirty="0" err="1">
                <a:latin typeface="+mn-ea"/>
              </a:rPr>
              <a:t>데이터로더로</a:t>
            </a:r>
            <a:r>
              <a:rPr lang="ko-KR" altLang="en-US" sz="1200" dirty="0">
                <a:latin typeface="+mn-ea"/>
              </a:rPr>
              <a:t>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 err="1">
                <a:latin typeface="+mn-ea"/>
              </a:rPr>
              <a:t>torchtext</a:t>
            </a:r>
            <a:r>
              <a:rPr lang="ko-KR" altLang="en-US" sz="1200" dirty="0">
                <a:latin typeface="+mn-ea"/>
              </a:rPr>
              <a:t>는 파일 가져오기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토큰화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단어 집합 생성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인코딩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단어 벡터생성 등의 작업을 지원 하기 때문에 자연어 처리에 많이 사용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		pip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install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–user </a:t>
            </a:r>
            <a:r>
              <a:rPr lang="en-US" altLang="ko-KR" sz="1200" dirty="0" err="1">
                <a:latin typeface="+mn-ea"/>
              </a:rPr>
              <a:t>torchtext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6D788-3734-96FA-71FB-A982B4D5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41" y="2338435"/>
            <a:ext cx="2465041" cy="125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70BB2-3B97-52C4-7E63-CCCD8F4B22D7}"/>
              </a:ext>
            </a:extLst>
          </p:cNvPr>
          <p:cNvSpPr txBox="1"/>
          <p:nvPr/>
        </p:nvSpPr>
        <p:spPr>
          <a:xfrm>
            <a:off x="492380" y="3605641"/>
            <a:ext cx="10373353" cy="20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err="1">
                <a:latin typeface="+mn-ea"/>
              </a:rPr>
              <a:t>전처리</a:t>
            </a:r>
            <a:r>
              <a:rPr lang="ko-KR" altLang="en-US" sz="1200" dirty="0">
                <a:latin typeface="+mn-ea"/>
              </a:rPr>
              <a:t> 구문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torchtext.legacy.data</a:t>
            </a:r>
            <a:r>
              <a:rPr lang="ko-KR" altLang="en-US" sz="1200" dirty="0">
                <a:latin typeface="+mn-ea"/>
              </a:rPr>
              <a:t>에서 제공하는 </a:t>
            </a:r>
            <a:r>
              <a:rPr lang="en-US" altLang="ko-KR" sz="1200" dirty="0">
                <a:latin typeface="+mn-ea"/>
              </a:rPr>
              <a:t>Field</a:t>
            </a:r>
            <a:r>
              <a:rPr lang="ko-KR" altLang="en-US" sz="1200" dirty="0">
                <a:latin typeface="+mn-ea"/>
              </a:rPr>
              <a:t>는 데이터 전처리를 위해 사용되며 여기에서 사용되는 파라미터는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lower : </a:t>
            </a:r>
            <a:r>
              <a:rPr lang="ko-KR" altLang="en-US" sz="1200" dirty="0">
                <a:latin typeface="+mn-ea"/>
              </a:rPr>
              <a:t>대문자를 모두 소문자로 변경함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기본값은 </a:t>
            </a:r>
            <a:r>
              <a:rPr lang="en-US" altLang="ko-KR" sz="1200" dirty="0">
                <a:latin typeface="+mn-ea"/>
              </a:rPr>
              <a:t>false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fix_length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고정된 길이의 데이터를 얻을 수 있음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여기에서는 데이터의 길이를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으로 고정함</a:t>
            </a:r>
            <a:r>
              <a:rPr lang="en-US" altLang="ko-KR" sz="1200" dirty="0">
                <a:latin typeface="+mn-ea"/>
              </a:rPr>
              <a:t> 200</a:t>
            </a:r>
            <a:r>
              <a:rPr lang="ko-KR" altLang="en-US" sz="1200" dirty="0">
                <a:latin typeface="+mn-ea"/>
              </a:rPr>
              <a:t>보다 짧으면 패딩 작업을 통해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으로 맞추어 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batch_first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신경망에 입력되는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텐서의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첫번째 차원 값이 배치 크기가 되도록 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기본값은 </a:t>
            </a:r>
            <a:r>
              <a:rPr lang="en-US" altLang="ko-KR" sz="1200" dirty="0">
                <a:latin typeface="+mn-ea"/>
              </a:rPr>
              <a:t>false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모델의 네트워크로 입력되는 데이터는 </a:t>
            </a: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시퀀스 길이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배치 크기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은닉층의 뉴런 개수</a:t>
            </a:r>
            <a:r>
              <a:rPr lang="en-US" altLang="ko-KR" sz="1200" dirty="0">
                <a:latin typeface="+mn-ea"/>
              </a:rPr>
              <a:t>]([</a:t>
            </a:r>
            <a:r>
              <a:rPr lang="en-US" altLang="ko-KR" sz="1200" dirty="0" err="1">
                <a:latin typeface="+mn-ea"/>
              </a:rPr>
              <a:t>seq_len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batch_size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hidden_size</a:t>
            </a:r>
            <a:r>
              <a:rPr lang="en-US" altLang="ko-KR" sz="1200" dirty="0">
                <a:latin typeface="+mn-ea"/>
              </a:rPr>
              <a:t>])</a:t>
            </a:r>
            <a:r>
              <a:rPr lang="ko-KR" altLang="en-US" sz="1200" dirty="0">
                <a:latin typeface="+mn-ea"/>
              </a:rPr>
              <a:t>의 형태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sequential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데이터에 순서가 있는지 나타내며 기본값은 </a:t>
            </a:r>
            <a:r>
              <a:rPr lang="en-US" altLang="ko-KR" sz="1200" dirty="0">
                <a:latin typeface="+mn-ea"/>
              </a:rPr>
              <a:t>True</a:t>
            </a:r>
            <a:r>
              <a:rPr lang="ko-KR" altLang="en-US" sz="1200" dirty="0">
                <a:latin typeface="+mn-ea"/>
              </a:rPr>
              <a:t>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예제의 레이블은 긍정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부정 값만 갖기 때문에 </a:t>
            </a:r>
            <a:r>
              <a:rPr lang="en-US" altLang="ko-KR" sz="1200" dirty="0">
                <a:latin typeface="+mn-ea"/>
              </a:rPr>
              <a:t>False</a:t>
            </a:r>
            <a:r>
              <a:rPr lang="ko-KR" altLang="en-US" sz="1200" dirty="0">
                <a:latin typeface="+mn-ea"/>
              </a:rPr>
              <a:t>로 설정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BEA13B-DBEF-106D-7607-2C022B0564D9}"/>
              </a:ext>
            </a:extLst>
          </p:cNvPr>
          <p:cNvGrpSpPr/>
          <p:nvPr/>
        </p:nvGrpSpPr>
        <p:grpSpPr>
          <a:xfrm>
            <a:off x="915241" y="5645626"/>
            <a:ext cx="6115146" cy="625558"/>
            <a:chOff x="915241" y="5539098"/>
            <a:chExt cx="6115146" cy="6255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A1B0A2B-F7EC-601D-9D73-8B3D273EBE5C}"/>
                </a:ext>
              </a:extLst>
            </p:cNvPr>
            <p:cNvGrpSpPr/>
            <p:nvPr/>
          </p:nvGrpSpPr>
          <p:grpSpPr>
            <a:xfrm>
              <a:off x="915241" y="5539098"/>
              <a:ext cx="6115146" cy="625558"/>
              <a:chOff x="915241" y="5471066"/>
              <a:chExt cx="6115146" cy="62555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5060FB5-A6A4-787C-39C8-8185D723E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241" y="5471066"/>
                <a:ext cx="6115146" cy="625558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3B5000-4BEE-A119-AFA4-1928AB7EB428}"/>
                  </a:ext>
                </a:extLst>
              </p:cNvPr>
              <p:cNvSpPr/>
              <p:nvPr/>
            </p:nvSpPr>
            <p:spPr>
              <a:xfrm>
                <a:off x="1476532" y="5673777"/>
                <a:ext cx="5519581" cy="2173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C78BD6-8215-9AB8-3AEC-FB79874EA819}"/>
                </a:ext>
              </a:extLst>
            </p:cNvPr>
            <p:cNvSpPr/>
            <p:nvPr/>
          </p:nvSpPr>
          <p:spPr>
            <a:xfrm>
              <a:off x="3598147" y="5970673"/>
              <a:ext cx="1276350" cy="182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CB8A7C-A0DA-D54B-AB72-5DDBF2F3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128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9F812-C635-4459-A806-497F06676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73769-365D-26DF-79B3-3EF39E974201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924F12-0E38-794D-F5F8-7EE5F944792E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716F7-1C50-27C5-F0AD-BEB6B0406D15}"/>
              </a:ext>
            </a:extLst>
          </p:cNvPr>
          <p:cNvSpPr txBox="1"/>
          <p:nvPr/>
        </p:nvSpPr>
        <p:spPr>
          <a:xfrm>
            <a:off x="492380" y="1441715"/>
            <a:ext cx="8467383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예제에서 사용할 데이터셋은 </a:t>
            </a:r>
            <a:r>
              <a:rPr lang="en-US" altLang="ko-KR" sz="1200" dirty="0">
                <a:latin typeface="+mn-ea"/>
              </a:rPr>
              <a:t>IMDB</a:t>
            </a:r>
            <a:r>
              <a:rPr lang="ko-KR" altLang="en-US" sz="1200" dirty="0">
                <a:latin typeface="+mn-ea"/>
              </a:rPr>
              <a:t>임</a:t>
            </a:r>
            <a:r>
              <a:rPr lang="en-US" altLang="ko-KR" sz="1200" dirty="0">
                <a:latin typeface="+mn-ea"/>
              </a:rPr>
              <a:t>, IMDB</a:t>
            </a:r>
            <a:r>
              <a:rPr lang="ko-KR" altLang="en-US" sz="1200" dirty="0">
                <a:latin typeface="+mn-ea"/>
              </a:rPr>
              <a:t>는 영화 리뷰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만 건이 담긴 데이터로 긍정은 </a:t>
            </a:r>
            <a:r>
              <a:rPr lang="en-US" altLang="ko-KR" sz="1200" dirty="0">
                <a:latin typeface="+mn-ea"/>
              </a:rPr>
              <a:t>2,</a:t>
            </a:r>
            <a:r>
              <a:rPr lang="ko-KR" altLang="en-US" sz="1200" dirty="0">
                <a:latin typeface="+mn-ea"/>
              </a:rPr>
              <a:t> 부정은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레이블링 되어 있음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 err="1">
                <a:latin typeface="+mn-ea"/>
              </a:rPr>
              <a:t>torchtext.legacy.datasets</a:t>
            </a:r>
            <a:r>
              <a:rPr lang="ko-KR" altLang="en-US" sz="1200" dirty="0">
                <a:latin typeface="+mn-ea"/>
              </a:rPr>
              <a:t>에서 제공하는 </a:t>
            </a:r>
            <a:r>
              <a:rPr lang="en-US" altLang="ko-KR" sz="1200" dirty="0">
                <a:latin typeface="+mn-ea"/>
              </a:rPr>
              <a:t>IMDB</a:t>
            </a:r>
            <a:r>
              <a:rPr lang="ko-KR" altLang="en-US" sz="1200" dirty="0">
                <a:latin typeface="+mn-ea"/>
              </a:rPr>
              <a:t>데이터셋을 </a:t>
            </a:r>
            <a:r>
              <a:rPr lang="ko-KR" altLang="en-US" sz="1200" dirty="0" err="1">
                <a:latin typeface="+mn-ea"/>
              </a:rPr>
              <a:t>내려받음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57B07B-E4A8-A209-FF09-2783DE98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41" y="2166003"/>
            <a:ext cx="4232729" cy="409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293F75-966C-FA97-9699-7DCAA997EAF3}"/>
              </a:ext>
            </a:extLst>
          </p:cNvPr>
          <p:cNvSpPr txBox="1"/>
          <p:nvPr/>
        </p:nvSpPr>
        <p:spPr>
          <a:xfrm>
            <a:off x="492379" y="2595527"/>
            <a:ext cx="9486892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datasets.IMDB</a:t>
            </a:r>
            <a:r>
              <a:rPr lang="ko-KR" altLang="en-US" sz="1200" dirty="0">
                <a:latin typeface="+mn-ea"/>
              </a:rPr>
              <a:t>를 사용하여 </a:t>
            </a:r>
            <a:r>
              <a:rPr lang="en-US" altLang="ko-KR" sz="1200" dirty="0">
                <a:latin typeface="+mn-ea"/>
              </a:rPr>
              <a:t>IMDB </a:t>
            </a:r>
            <a:r>
              <a:rPr lang="ko-KR" altLang="en-US" sz="1200" dirty="0">
                <a:latin typeface="+mn-ea"/>
              </a:rPr>
              <a:t>데이터셋을 내려 받음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이때 사용되는 파라미터는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dataset.IMDB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파이토치의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datasets</a:t>
            </a:r>
            <a:r>
              <a:rPr lang="ko-KR" altLang="en-US" sz="1200" dirty="0">
                <a:latin typeface="+mn-ea"/>
              </a:rPr>
              <a:t>에는 사용자들의 학습을 위해 다양한 데이터셋을 제공함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splits : </a:t>
            </a:r>
            <a:r>
              <a:rPr lang="ko-KR" altLang="en-US" sz="1200" dirty="0">
                <a:latin typeface="+mn-ea"/>
              </a:rPr>
              <a:t>전체 데이터셋을 텍스트와</a:t>
            </a:r>
            <a:r>
              <a:rPr lang="en-US" altLang="ko-KR" sz="1200" dirty="0">
                <a:latin typeface="+mn-ea"/>
              </a:rPr>
              <a:t>(TEXT)</a:t>
            </a:r>
            <a:r>
              <a:rPr lang="ko-KR" altLang="en-US" sz="1200" dirty="0">
                <a:latin typeface="+mn-ea"/>
              </a:rPr>
              <a:t>와 레이블</a:t>
            </a:r>
            <a:r>
              <a:rPr lang="en-US" altLang="ko-KR" sz="1200" dirty="0">
                <a:latin typeface="+mn-ea"/>
              </a:rPr>
              <a:t>(LABEL)</a:t>
            </a:r>
            <a:r>
              <a:rPr lang="ko-KR" altLang="en-US" sz="1200" dirty="0">
                <a:latin typeface="+mn-ea"/>
              </a:rPr>
              <a:t>로 분할함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이후 텍스트 데이터셋은 훈련 용도로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레이블은 테스트 용도로 사용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B1A288-D5E2-698E-87F7-8A19A07A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41" y="3802982"/>
            <a:ext cx="2997019" cy="2515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B10198-9F34-C505-6158-4DB136987D8F}"/>
              </a:ext>
            </a:extLst>
          </p:cNvPr>
          <p:cNvSpPr txBox="1"/>
          <p:nvPr/>
        </p:nvSpPr>
        <p:spPr>
          <a:xfrm>
            <a:off x="492379" y="4054531"/>
            <a:ext cx="6710491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훈련 데이터셋의 첫 번째 데이터를 출력하면 데이터는 </a:t>
            </a:r>
            <a:r>
              <a:rPr lang="en-US" altLang="ko-KR" sz="1200" dirty="0">
                <a:latin typeface="+mn-ea"/>
              </a:rPr>
              <a:t>text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label</a:t>
            </a:r>
            <a:r>
              <a:rPr lang="ko-KR" altLang="en-US" sz="1200" dirty="0">
                <a:latin typeface="+mn-ea"/>
              </a:rPr>
              <a:t>을 갖는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사전형식</a:t>
            </a:r>
            <a:r>
              <a:rPr lang="ko-KR" altLang="en-US" sz="1200" dirty="0">
                <a:latin typeface="+mn-ea"/>
              </a:rPr>
              <a:t>으로 구성됨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1E04A8-2FE6-5D26-E655-5B3803E47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41" y="4397254"/>
            <a:ext cx="3777067" cy="20111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67B740-9628-C371-BF2F-A4D04731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259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4F8D-EF3F-D909-0C64-C9FBF5F7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02F09-94AC-1441-A2CB-0F34CB5FEB75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ADED9-C0E6-299D-34E2-D6D1ECDE3F86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36D28-0005-78DC-23E3-78C05B55E9BE}"/>
              </a:ext>
            </a:extLst>
          </p:cNvPr>
          <p:cNvSpPr txBox="1"/>
          <p:nvPr/>
        </p:nvSpPr>
        <p:spPr>
          <a:xfrm>
            <a:off x="492380" y="1441715"/>
            <a:ext cx="9430787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앞에서 정의한 </a:t>
            </a:r>
            <a:r>
              <a:rPr lang="ko-KR" altLang="en-US" sz="1200" dirty="0" err="1">
                <a:latin typeface="+mn-ea"/>
              </a:rPr>
              <a:t>전처리</a:t>
            </a:r>
            <a:r>
              <a:rPr lang="ko-KR" altLang="en-US" sz="1200" dirty="0">
                <a:latin typeface="+mn-ea"/>
              </a:rPr>
              <a:t> 코드를 이용하여 전처리를 진행함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전처리는 컴퓨터 비전</a:t>
            </a:r>
            <a:r>
              <a:rPr lang="en-US" altLang="ko-KR" sz="1200" dirty="0">
                <a:latin typeface="+mn-ea"/>
              </a:rPr>
              <a:t>(CNN)</a:t>
            </a:r>
            <a:r>
              <a:rPr lang="ko-KR" altLang="en-US" sz="1200" dirty="0">
                <a:latin typeface="+mn-ea"/>
              </a:rPr>
              <a:t>과는 다르게 공백 처리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불필요한 문자 제거 등이 포함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C43042-62EB-A0F5-C134-B3B1F6417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87"/>
          <a:stretch/>
        </p:blipFill>
        <p:spPr>
          <a:xfrm>
            <a:off x="917580" y="1857709"/>
            <a:ext cx="5697210" cy="15712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B72BCD-06D9-7FD0-2884-05B31F31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80" y="3630387"/>
            <a:ext cx="6732900" cy="429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F38700-3E6F-ABAC-F558-D21F561BF0B2}"/>
              </a:ext>
            </a:extLst>
          </p:cNvPr>
          <p:cNvSpPr txBox="1"/>
          <p:nvPr/>
        </p:nvSpPr>
        <p:spPr>
          <a:xfrm>
            <a:off x="492380" y="4066766"/>
            <a:ext cx="10921580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split()</a:t>
            </a:r>
            <a:r>
              <a:rPr lang="ko-KR" altLang="en-US" sz="1200" dirty="0">
                <a:latin typeface="+mn-ea"/>
              </a:rPr>
              <a:t>을 이용하여 훈련 데이터셋을 훈련과 검증 용도로 분리함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random_state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데이터 분할 시 데이터가 임의로 섞인 상태에서 분할함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이때 </a:t>
            </a:r>
            <a:r>
              <a:rPr lang="ko-KR" altLang="en-US" sz="1200" dirty="0" err="1">
                <a:latin typeface="+mn-ea"/>
              </a:rPr>
              <a:t>시드값을</a:t>
            </a:r>
            <a:r>
              <a:rPr lang="ko-KR" altLang="en-US" sz="1200" dirty="0">
                <a:latin typeface="+mn-ea"/>
              </a:rPr>
              <a:t> 사용하면 동일한 코드를 여러 번 수행하더라도 동일한 값의 데이터를 반환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split_ratio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데이터 분할 정도를 의미함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훈련과 검증 데이터셋을 </a:t>
            </a:r>
            <a:r>
              <a:rPr lang="en-US" altLang="ko-KR" sz="1200" dirty="0">
                <a:latin typeface="+mn-ea"/>
              </a:rPr>
              <a:t>8:2</a:t>
            </a:r>
            <a:r>
              <a:rPr lang="ko-KR" altLang="en-US" sz="1200" dirty="0">
                <a:latin typeface="+mn-ea"/>
              </a:rPr>
              <a:t>로 분리함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AADC4B-D161-BA67-F7FC-D36B0EFB5264}"/>
              </a:ext>
            </a:extLst>
          </p:cNvPr>
          <p:cNvSpPr/>
          <p:nvPr/>
        </p:nvSpPr>
        <p:spPr>
          <a:xfrm>
            <a:off x="2804160" y="3844994"/>
            <a:ext cx="4846320" cy="214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905EC6-9149-A1CC-D9AD-C4005103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80" y="5080807"/>
            <a:ext cx="4660260" cy="6290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04D2B9D-3B5D-9712-9825-6B56A6D98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281" y="5080807"/>
            <a:ext cx="2771681" cy="6290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19A267-7E24-F288-EAFA-D78571508AE0}"/>
              </a:ext>
            </a:extLst>
          </p:cNvPr>
          <p:cNvSpPr txBox="1"/>
          <p:nvPr/>
        </p:nvSpPr>
        <p:spPr>
          <a:xfrm>
            <a:off x="492380" y="5679975"/>
            <a:ext cx="10676321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훈련 데이터셋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만 </a:t>
            </a:r>
            <a:r>
              <a:rPr lang="en-US" altLang="ko-KR" sz="1200" dirty="0">
                <a:latin typeface="+mn-ea"/>
              </a:rPr>
              <a:t>5000</a:t>
            </a:r>
            <a:r>
              <a:rPr lang="ko-KR" altLang="en-US" sz="1200" dirty="0">
                <a:latin typeface="+mn-ea"/>
              </a:rPr>
              <a:t>개를 훈련과 검증 용도로 분리했기 때문에 훈련 데이터셋은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만 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검증 데이터셋은 </a:t>
            </a:r>
            <a:r>
              <a:rPr lang="en-US" altLang="ko-KR" sz="1200" dirty="0">
                <a:latin typeface="+mn-ea"/>
              </a:rPr>
              <a:t>5000</a:t>
            </a:r>
            <a:r>
              <a:rPr lang="ko-KR" altLang="en-US" sz="1200" dirty="0">
                <a:latin typeface="+mn-ea"/>
              </a:rPr>
              <a:t>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테스트 데이터셋은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만 </a:t>
            </a:r>
            <a:r>
              <a:rPr lang="en-US" altLang="ko-KR" sz="1200" dirty="0">
                <a:latin typeface="+mn-ea"/>
              </a:rPr>
              <a:t>5000</a:t>
            </a:r>
            <a:r>
              <a:rPr lang="ko-KR" altLang="en-US" sz="1200" dirty="0">
                <a:latin typeface="+mn-ea"/>
              </a:rPr>
              <a:t>개가 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691CEB-AA05-68A5-F7AB-28F9C295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788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3F981-C98E-85AC-4966-C5E15AB9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87511-A7B7-7096-0409-BD70B84C37F8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358AD-67DB-5D96-EF22-14DF9027D597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139F6-CC5C-E1A9-533F-78B7579C6358}"/>
              </a:ext>
            </a:extLst>
          </p:cNvPr>
          <p:cNvSpPr txBox="1"/>
          <p:nvPr/>
        </p:nvSpPr>
        <p:spPr>
          <a:xfrm>
            <a:off x="492380" y="1441715"/>
            <a:ext cx="1028999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단어 집합을 </a:t>
            </a:r>
            <a:r>
              <a:rPr lang="ko-KR" altLang="en-US" sz="1200" dirty="0" err="1">
                <a:latin typeface="+mn-ea"/>
              </a:rPr>
              <a:t>만들어봄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단어 집합이란 말 그대로 </a:t>
            </a:r>
            <a:r>
              <a:rPr lang="en-US" altLang="ko-KR" sz="1200" dirty="0">
                <a:latin typeface="+mn-ea"/>
              </a:rPr>
              <a:t>IMDB </a:t>
            </a:r>
            <a:r>
              <a:rPr lang="ko-KR" altLang="en-US" sz="1200" dirty="0">
                <a:latin typeface="+mn-ea"/>
              </a:rPr>
              <a:t>데이터셋에 포함된 단어들을 이용하여 하나의 </a:t>
            </a:r>
            <a:r>
              <a:rPr lang="ko-KR" altLang="en-US" sz="1200" dirty="0" err="1">
                <a:latin typeface="+mn-ea"/>
              </a:rPr>
              <a:t>딕셔너리와</a:t>
            </a:r>
            <a:r>
              <a:rPr lang="ko-KR" altLang="en-US" sz="1200" dirty="0">
                <a:latin typeface="+mn-ea"/>
              </a:rPr>
              <a:t> 같은 집합을 만드는 것으로 이해하면 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참고로 단어 집합을 만들 때는 단어들의 중복은 제거된 상태에서 진행함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5D687-98AA-26EF-B2BC-8D9624A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61" y="2081954"/>
            <a:ext cx="5403139" cy="10227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835197-5363-CBAE-AEEC-C0475A396D74}"/>
              </a:ext>
            </a:extLst>
          </p:cNvPr>
          <p:cNvSpPr txBox="1"/>
          <p:nvPr/>
        </p:nvSpPr>
        <p:spPr>
          <a:xfrm>
            <a:off x="492380" y="3071319"/>
            <a:ext cx="6912470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단어 집합 생성은 </a:t>
            </a:r>
            <a:r>
              <a:rPr lang="en-US" altLang="ko-KR" sz="1200" dirty="0" err="1">
                <a:latin typeface="+mn-ea"/>
              </a:rPr>
              <a:t>build_vocab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을 이용하며 파라미터는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첫번째 파라미터는 훈련 데이터셋을 사용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max_size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단어 집합의 크기로 단어 집합에 포함되는 어휘 수를 의미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min_freq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훈련 데이터셋에서 특정 단어의 최소 등장 횟수를 의미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vectors : </a:t>
            </a:r>
            <a:r>
              <a:rPr lang="ko-KR" altLang="en-US" sz="1200" dirty="0" err="1">
                <a:latin typeface="+mn-ea"/>
              </a:rPr>
              <a:t>임베딩</a:t>
            </a:r>
            <a:r>
              <a:rPr lang="ko-KR" altLang="en-US" sz="1200" dirty="0">
                <a:latin typeface="+mn-ea"/>
              </a:rPr>
              <a:t> 벡터를 지정할 수 있음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임베딩</a:t>
            </a:r>
            <a:r>
              <a:rPr lang="ko-KR" altLang="en-US" sz="1200" dirty="0">
                <a:latin typeface="+mn-ea"/>
              </a:rPr>
              <a:t> 벡터는 워드 </a:t>
            </a:r>
            <a:r>
              <a:rPr lang="ko-KR" altLang="en-US" sz="1200" dirty="0" err="1">
                <a:latin typeface="+mn-ea"/>
              </a:rPr>
              <a:t>임베딩의</a:t>
            </a:r>
            <a:r>
              <a:rPr lang="ko-KR" altLang="en-US" sz="1200" dirty="0">
                <a:latin typeface="+mn-ea"/>
              </a:rPr>
              <a:t> 결과로 나온 벡터임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사전 학습된 </a:t>
            </a:r>
            <a:r>
              <a:rPr lang="ko-KR" altLang="en-US" sz="1200" dirty="0" err="1">
                <a:latin typeface="+mn-ea"/>
              </a:rPr>
              <a:t>임베딩으로는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워드투벡터</a:t>
            </a:r>
            <a:r>
              <a:rPr lang="en-US" altLang="ko-KR" sz="1200" dirty="0">
                <a:latin typeface="+mn-ea"/>
              </a:rPr>
              <a:t>(Word2Vector), </a:t>
            </a:r>
            <a:r>
              <a:rPr lang="ko-KR" altLang="en-US" sz="1200" dirty="0">
                <a:latin typeface="+mn-ea"/>
              </a:rPr>
              <a:t>글로브</a:t>
            </a:r>
            <a:r>
              <a:rPr lang="en-US" altLang="ko-KR" sz="1200" dirty="0">
                <a:latin typeface="+mn-ea"/>
              </a:rPr>
              <a:t>(Glove)</a:t>
            </a:r>
            <a:r>
              <a:rPr lang="ko-KR" altLang="en-US" sz="1200" dirty="0">
                <a:latin typeface="+mn-ea"/>
              </a:rPr>
              <a:t>등이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0C6806-162B-E20D-DFCE-D10417D1C975}"/>
              </a:ext>
            </a:extLst>
          </p:cNvPr>
          <p:cNvSpPr/>
          <p:nvPr/>
        </p:nvSpPr>
        <p:spPr>
          <a:xfrm>
            <a:off x="1310640" y="2081954"/>
            <a:ext cx="5013960" cy="21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EB21CDE-DF01-E5BD-5E58-19E5EEA5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61" y="4561009"/>
            <a:ext cx="2919019" cy="3796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37A470-0352-102B-804D-482C23D09DA6}"/>
              </a:ext>
            </a:extLst>
          </p:cNvPr>
          <p:cNvSpPr txBox="1"/>
          <p:nvPr/>
        </p:nvSpPr>
        <p:spPr>
          <a:xfrm>
            <a:off x="492380" y="4940668"/>
            <a:ext cx="9866804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TEXT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10002</a:t>
            </a:r>
            <a:r>
              <a:rPr lang="ko-KR" altLang="en-US" sz="1200" dirty="0">
                <a:latin typeface="+mn-ea"/>
              </a:rPr>
              <a:t>개</a:t>
            </a:r>
            <a:r>
              <a:rPr lang="en-US" altLang="ko-KR" sz="1200" dirty="0">
                <a:latin typeface="+mn-ea"/>
              </a:rPr>
              <a:t>, LABEL</a:t>
            </a:r>
            <a:r>
              <a:rPr lang="ko-KR" altLang="en-US" sz="1200" dirty="0">
                <a:latin typeface="+mn-ea"/>
              </a:rPr>
              <a:t>은 세개의 단어로 구성되어 있음</a:t>
            </a:r>
            <a:r>
              <a:rPr lang="en-US" altLang="ko-KR" sz="1200" dirty="0">
                <a:latin typeface="+mn-ea"/>
              </a:rPr>
              <a:t>, LABEL</a:t>
            </a:r>
            <a:r>
              <a:rPr lang="ko-KR" altLang="en-US" sz="1200" dirty="0">
                <a:latin typeface="+mn-ea"/>
              </a:rPr>
              <a:t>은 긍정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부정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개의 값이 아닌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개의 값으로 출력됨 이에 대한 확인이 필요함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055DDF-D0B6-B9DE-1CEA-5A8C1CA2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02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EF3D-85B8-E227-2C89-2F936F5A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7BFA3F-727C-A3A4-1BE1-28E4EA448E60}"/>
              </a:ext>
            </a:extLst>
          </p:cNvPr>
          <p:cNvSpPr txBox="1"/>
          <p:nvPr/>
        </p:nvSpPr>
        <p:spPr>
          <a:xfrm>
            <a:off x="231420" y="899595"/>
            <a:ext cx="197522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E7125-3A68-1EAF-A9CC-61B603B5C6FB}"/>
              </a:ext>
            </a:extLst>
          </p:cNvPr>
          <p:cNvSpPr txBox="1"/>
          <p:nvPr/>
        </p:nvSpPr>
        <p:spPr>
          <a:xfrm>
            <a:off x="192228" y="100159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4.RNN </a:t>
            </a:r>
            <a:r>
              <a:rPr lang="ko-KR" altLang="en-US" sz="3200" dirty="0">
                <a:latin typeface="+mj-ea"/>
                <a:ea typeface="+mj-ea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13CA3-F269-C978-C554-0309DDAB0ED0}"/>
              </a:ext>
            </a:extLst>
          </p:cNvPr>
          <p:cNvSpPr txBox="1"/>
          <p:nvPr/>
        </p:nvSpPr>
        <p:spPr>
          <a:xfrm>
            <a:off x="492380" y="1441715"/>
            <a:ext cx="618310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LABEL.vocab.stoi</a:t>
            </a:r>
            <a:r>
              <a:rPr lang="ko-KR" altLang="en-US" sz="1200" dirty="0">
                <a:latin typeface="+mn-ea"/>
              </a:rPr>
              <a:t>를 통해 현재 단어 집합의 단어와 그것에 부여된 고유 정수를 확인함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4C9B6F-0896-8D8C-99FC-55CF6168976B}"/>
              </a:ext>
            </a:extLst>
          </p:cNvPr>
          <p:cNvGrpSpPr/>
          <p:nvPr/>
        </p:nvGrpSpPr>
        <p:grpSpPr>
          <a:xfrm>
            <a:off x="921984" y="1857915"/>
            <a:ext cx="9430787" cy="400519"/>
            <a:chOff x="921461" y="4268911"/>
            <a:chExt cx="9430787" cy="4005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F015018-6153-9D87-7758-21F00BD6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461" y="4268911"/>
              <a:ext cx="1958899" cy="20913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AD235C2-72F3-94FC-D9BE-3AEA7082D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461" y="4494158"/>
              <a:ext cx="9430787" cy="17527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272945-BBF5-E85B-CC27-712AB23B82D8}"/>
              </a:ext>
            </a:extLst>
          </p:cNvPr>
          <p:cNvSpPr txBox="1"/>
          <p:nvPr/>
        </p:nvSpPr>
        <p:spPr>
          <a:xfrm>
            <a:off x="492380" y="2288070"/>
            <a:ext cx="10326866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확인 결과 </a:t>
            </a:r>
            <a:r>
              <a:rPr lang="en-US" altLang="ko-KR" sz="1200" dirty="0">
                <a:latin typeface="+mn-ea"/>
              </a:rPr>
              <a:t>pos(</a:t>
            </a:r>
            <a:r>
              <a:rPr lang="ko-KR" altLang="en-US" sz="1200" dirty="0">
                <a:latin typeface="+mn-ea"/>
              </a:rPr>
              <a:t>긍정</a:t>
            </a:r>
            <a:r>
              <a:rPr lang="en-US" altLang="ko-KR" sz="1200" dirty="0">
                <a:latin typeface="+mn-ea"/>
              </a:rPr>
              <a:t>), neg(</a:t>
            </a:r>
            <a:r>
              <a:rPr lang="ko-KR" altLang="en-US" sz="1200" dirty="0">
                <a:latin typeface="+mn-ea"/>
              </a:rPr>
              <a:t>부정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외의 </a:t>
            </a:r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unk</a:t>
            </a:r>
            <a:r>
              <a:rPr lang="en-US" altLang="ko-KR" sz="1200" dirty="0">
                <a:latin typeface="+mn-ea"/>
              </a:rPr>
              <a:t>&gt;</a:t>
            </a:r>
            <a:r>
              <a:rPr lang="ko-KR" altLang="en-US" sz="1200" dirty="0">
                <a:latin typeface="+mn-ea"/>
              </a:rPr>
              <a:t>가 있음 일반적으로 </a:t>
            </a:r>
            <a:r>
              <a:rPr lang="en-US" altLang="ko-KR" sz="1200" dirty="0">
                <a:latin typeface="+mn-ea"/>
              </a:rPr>
              <a:t>&lt;</a:t>
            </a:r>
            <a:r>
              <a:rPr lang="en-US" altLang="ko-KR" sz="1200" dirty="0" err="1">
                <a:latin typeface="+mn-ea"/>
              </a:rPr>
              <a:t>unk</a:t>
            </a:r>
            <a:r>
              <a:rPr lang="en-US" altLang="ko-KR" sz="1200" dirty="0">
                <a:latin typeface="+mn-ea"/>
              </a:rPr>
              <a:t>&gt;</a:t>
            </a:r>
            <a:r>
              <a:rPr lang="ko-KR" altLang="en-US" sz="1200" dirty="0">
                <a:latin typeface="+mn-ea"/>
              </a:rPr>
              <a:t>는 사전에 없는 단어를 의미함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따라서 예제에서 사용하는 것은 </a:t>
            </a:r>
            <a:r>
              <a:rPr lang="en-US" altLang="ko-KR" sz="1200" dirty="0">
                <a:latin typeface="+mn-ea"/>
              </a:rPr>
              <a:t>pos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neg</a:t>
            </a:r>
            <a:r>
              <a:rPr lang="ko-KR" altLang="en-US" sz="1200" dirty="0">
                <a:latin typeface="+mn-ea"/>
              </a:rPr>
              <a:t>가 됨</a:t>
            </a:r>
            <a:br>
              <a:rPr lang="en-US" altLang="ko-KR" sz="1200" dirty="0">
                <a:latin typeface="+mn-ea"/>
              </a:rPr>
            </a:b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전처리가 완료되었기 때문에 </a:t>
            </a:r>
            <a:r>
              <a:rPr lang="en-US" altLang="ko-KR" sz="1200" dirty="0" err="1">
                <a:latin typeface="+mn-ea"/>
              </a:rPr>
              <a:t>BucketIterator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를 이용하여 데이터셋을 메모리로 가져옴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B6E9F3-417B-4021-CACA-B5BDBD8AF3D1}"/>
              </a:ext>
            </a:extLst>
          </p:cNvPr>
          <p:cNvGrpSpPr/>
          <p:nvPr/>
        </p:nvGrpSpPr>
        <p:grpSpPr>
          <a:xfrm>
            <a:off x="903711" y="3245265"/>
            <a:ext cx="6266710" cy="1826827"/>
            <a:chOff x="903711" y="2948085"/>
            <a:chExt cx="6266710" cy="18268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3FAA6BB-F767-85A5-7626-06C3422D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11" y="2948085"/>
              <a:ext cx="6266710" cy="18268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0DDF36-9816-A68C-4B02-2ADF140C95C7}"/>
                </a:ext>
              </a:extLst>
            </p:cNvPr>
            <p:cNvSpPr/>
            <p:nvPr/>
          </p:nvSpPr>
          <p:spPr>
            <a:xfrm>
              <a:off x="5638800" y="4030980"/>
              <a:ext cx="982980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D81F3F-99CD-9AD4-0160-D1B0136C13F7}"/>
              </a:ext>
            </a:extLst>
          </p:cNvPr>
          <p:cNvSpPr/>
          <p:nvPr/>
        </p:nvSpPr>
        <p:spPr>
          <a:xfrm>
            <a:off x="903711" y="3970020"/>
            <a:ext cx="122988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10AB0-FE4D-C1A1-ABAA-9A4243CC8AD7}"/>
              </a:ext>
            </a:extLst>
          </p:cNvPr>
          <p:cNvSpPr txBox="1"/>
          <p:nvPr/>
        </p:nvSpPr>
        <p:spPr>
          <a:xfrm>
            <a:off x="492380" y="5083328"/>
            <a:ext cx="11758347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BucketIterator</a:t>
            </a:r>
            <a:r>
              <a:rPr lang="ko-KR" altLang="en-US" sz="1200" dirty="0">
                <a:latin typeface="+mn-ea"/>
              </a:rPr>
              <a:t>는 </a:t>
            </a:r>
            <a:r>
              <a:rPr lang="ko-KR" altLang="en-US" sz="1200" dirty="0" err="1">
                <a:latin typeface="+mn-ea"/>
              </a:rPr>
              <a:t>데이터로더와</a:t>
            </a:r>
            <a:r>
              <a:rPr lang="ko-KR" altLang="en-US" sz="1200" dirty="0">
                <a:latin typeface="+mn-ea"/>
              </a:rPr>
              <a:t> 쓰임새가 같음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즉 배치 크기 단위로 값을 차례대로 꺼내어 메모리로 가져오고 싶을 때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특히 </a:t>
            </a:r>
            <a:r>
              <a:rPr lang="en-US" altLang="ko-KR" sz="1200" dirty="0">
                <a:latin typeface="+mn-ea"/>
              </a:rPr>
              <a:t>Field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 err="1">
                <a:latin typeface="+mn-ea"/>
              </a:rPr>
              <a:t>fix_length</a:t>
            </a:r>
            <a:r>
              <a:rPr lang="ko-KR" altLang="en-US" sz="1200" dirty="0">
                <a:latin typeface="+mn-ea"/>
              </a:rPr>
              <a:t>를 사용하지 않았다면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 err="1">
                <a:latin typeface="+mn-ea"/>
              </a:rPr>
              <a:t>BucketIterator</a:t>
            </a:r>
            <a:r>
              <a:rPr lang="ko-KR" altLang="en-US" sz="1200" dirty="0">
                <a:latin typeface="+mn-ea"/>
              </a:rPr>
              <a:t>에서 데이터의 길이를 조정할 수 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en-US" altLang="ko-KR" sz="1200" dirty="0" err="1">
                <a:latin typeface="+mn-ea"/>
              </a:rPr>
              <a:t>BucketIterator</a:t>
            </a:r>
            <a:r>
              <a:rPr lang="ko-KR" altLang="en-US" sz="1200" dirty="0">
                <a:latin typeface="+mn-ea"/>
              </a:rPr>
              <a:t>는 비슷한 길이의 데이터를 한 배치에 할당하여 패딩을 최소화 </a:t>
            </a:r>
            <a:r>
              <a:rPr lang="ko-KR" altLang="en-US" sz="1200" dirty="0" err="1">
                <a:latin typeface="+mn-ea"/>
              </a:rPr>
              <a:t>시켜줌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17128-C2A1-5543-7BCB-F383EC8E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62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15374-D4B7-4C80-B5FD-E2ACE0F80983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6df4c73b-aa3d-45f2-a515-8798c4d7911e"/>
    <ds:schemaRef ds:uri="http://schemas.microsoft.com/office/2006/documentManagement/typ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28936</TotalTime>
  <Words>2197</Words>
  <Application>Microsoft Office PowerPoint</Application>
  <PresentationFormat>와이드스크린</PresentationFormat>
  <Paragraphs>298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나눔스퀘어 네오 Regular</vt:lpstr>
      <vt:lpstr>Arial</vt:lpstr>
      <vt:lpstr>D2Coding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373</cp:revision>
  <dcterms:created xsi:type="dcterms:W3CDTF">2022-03-07T11:10:45Z</dcterms:created>
  <dcterms:modified xsi:type="dcterms:W3CDTF">2024-02-07T06:51:24Z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